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76" r:id="rId4"/>
    <p:sldId id="261" r:id="rId5"/>
    <p:sldId id="292" r:id="rId6"/>
    <p:sldId id="293" r:id="rId7"/>
    <p:sldId id="264" r:id="rId8"/>
    <p:sldId id="265" r:id="rId9"/>
    <p:sldId id="286" r:id="rId10"/>
    <p:sldId id="266" r:id="rId11"/>
    <p:sldId id="267" r:id="rId12"/>
    <p:sldId id="296" r:id="rId13"/>
    <p:sldId id="295" r:id="rId14"/>
    <p:sldId id="298" r:id="rId15"/>
    <p:sldId id="279" r:id="rId16"/>
    <p:sldId id="303" r:id="rId17"/>
    <p:sldId id="302" r:id="rId18"/>
    <p:sldId id="290" r:id="rId19"/>
    <p:sldId id="299" r:id="rId20"/>
    <p:sldId id="300" r:id="rId21"/>
    <p:sldId id="271" r:id="rId22"/>
    <p:sldId id="273" r:id="rId23"/>
    <p:sldId id="275" r:id="rId24"/>
    <p:sldId id="301" r:id="rId25"/>
    <p:sldId id="257" r:id="rId26"/>
    <p:sldId id="278" r:id="rId27"/>
    <p:sldId id="281" r:id="rId28"/>
    <p:sldId id="282" r:id="rId29"/>
    <p:sldId id="283" r:id="rId30"/>
    <p:sldId id="284" r:id="rId31"/>
    <p:sldId id="285" r:id="rId32"/>
    <p:sldId id="289" r:id="rId33"/>
    <p:sldId id="288" r:id="rId34"/>
  </p:sldIdLst>
  <p:sldSz cx="12192000" cy="6858000"/>
  <p:notesSz cx="6858000" cy="9144000"/>
  <p:embeddedFontLst>
    <p:embeddedFont>
      <p:font typeface="Calibri Light" panose="020F0302020204030204" pitchFamily="34" charset="0"/>
      <p:regular r:id="rId36"/>
      <p:italic r:id="rId37"/>
    </p:embeddedFont>
    <p:embeddedFont>
      <p:font typeface="Roboto Black" panose="02000000000000000000" pitchFamily="2" charset="0"/>
      <p:bold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FFFF"/>
    <a:srgbClr val="70AD47"/>
    <a:srgbClr val="74A255"/>
    <a:srgbClr val="5FAF46"/>
    <a:srgbClr val="606060"/>
    <a:srgbClr val="FF0000"/>
    <a:srgbClr val="23BB68"/>
    <a:srgbClr val="00A2E2"/>
    <a:srgbClr val="008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86" y="317"/>
      </p:cViewPr>
      <p:guideLst>
        <p:guide orient="horz" pos="2808"/>
        <p:guide pos="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05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6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2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43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78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5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4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7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6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68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5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82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37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9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4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19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chemeClr val="accent6"/>
              </a:gs>
              <a:gs pos="0">
                <a:schemeClr val="accent6">
                  <a:lumMod val="75000"/>
                </a:schemeClr>
              </a:gs>
              <a:gs pos="15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lock Arc 23"/>
          <p:cNvSpPr/>
          <p:nvPr/>
        </p:nvSpPr>
        <p:spPr>
          <a:xfrm rot="16200000">
            <a:off x="4208267" y="817756"/>
            <a:ext cx="2049780" cy="2049780"/>
          </a:xfrm>
          <a:prstGeom prst="blockArc">
            <a:avLst>
              <a:gd name="adj1" fmla="val 8019987"/>
              <a:gd name="adj2" fmla="val 2772298"/>
              <a:gd name="adj3" fmla="val 206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Block Arc 24"/>
          <p:cNvSpPr/>
          <p:nvPr/>
        </p:nvSpPr>
        <p:spPr>
          <a:xfrm rot="16200000">
            <a:off x="4642607" y="1252095"/>
            <a:ext cx="1181100" cy="1181100"/>
          </a:xfrm>
          <a:prstGeom prst="blockArc">
            <a:avLst>
              <a:gd name="adj1" fmla="val 8019987"/>
              <a:gd name="adj2" fmla="val 2786593"/>
              <a:gd name="adj3" fmla="val 2549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03658" y="1487942"/>
            <a:ext cx="73289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++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51563" y="1449544"/>
            <a:ext cx="232948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44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 RUSSIA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281559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chemeClr val="accent6"/>
              </a:gs>
              <a:gs pos="0">
                <a:schemeClr val="accent6">
                  <a:lumMod val="75000"/>
                </a:schemeClr>
              </a:gs>
              <a:gs pos="15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lock Arc 37"/>
          <p:cNvSpPr/>
          <p:nvPr userDrawn="1"/>
        </p:nvSpPr>
        <p:spPr>
          <a:xfrm rot="16200000">
            <a:off x="4208267" y="817756"/>
            <a:ext cx="2049780" cy="2049780"/>
          </a:xfrm>
          <a:prstGeom prst="blockArc">
            <a:avLst>
              <a:gd name="adj1" fmla="val 8019987"/>
              <a:gd name="adj2" fmla="val 2772298"/>
              <a:gd name="adj3" fmla="val 206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Block Arc 38"/>
          <p:cNvSpPr/>
          <p:nvPr userDrawn="1"/>
        </p:nvSpPr>
        <p:spPr>
          <a:xfrm rot="16200000">
            <a:off x="4642607" y="1252095"/>
            <a:ext cx="1181100" cy="1181100"/>
          </a:xfrm>
          <a:prstGeom prst="blockArc">
            <a:avLst>
              <a:gd name="adj1" fmla="val 8019987"/>
              <a:gd name="adj2" fmla="val 2786593"/>
              <a:gd name="adj3" fmla="val 2549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5003658" y="1487942"/>
            <a:ext cx="73289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++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5651563" y="1449544"/>
            <a:ext cx="232948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44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 RUSSIA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281559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28000">
                <a:schemeClr val="accent6"/>
              </a:gs>
              <a:gs pos="100000">
                <a:schemeClr val="accent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C++ Russia 2019. Know You Hardware: CPU Memory Hierarchy. Alexander Titov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28000">
                <a:schemeClr val="accent6"/>
              </a:gs>
              <a:gs pos="100000">
                <a:schemeClr val="accent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smtClean="0"/>
              <a:t>C++ Russia 2019. Know You Hardware: CPU Memory Hierarchy. Alexander Titov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28000">
                <a:schemeClr val="accent6"/>
              </a:gs>
              <a:gs pos="100000">
                <a:schemeClr val="accent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smtClean="0"/>
              <a:t>C++ Russia 2019. Know You Hardware: CPU Memory Hierarchy. Alexander Titov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61451-BDD8-4D3A-9755-15ED57C90F3E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C++ Russia 2019. Know You Hardware: CPU Memory Hierarchy. Alexander Titov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6004.mit.edu/" TargetMode="External"/><Relationship Id="rId13" Type="http://schemas.openxmlformats.org/officeDocument/2006/relationships/hyperlink" Target="https://www.intel.com/content/dam/www/public/us/en/documents/manuals/64-ia-32-architectures-optimization-manual.pdf" TargetMode="External"/><Relationship Id="rId3" Type="http://schemas.openxmlformats.org/officeDocument/2006/relationships/hyperlink" Target="https://www.coursera.org/learn/comparch" TargetMode="External"/><Relationship Id="rId7" Type="http://schemas.openxmlformats.org/officeDocument/2006/relationships/hyperlink" Target="https://courses.cs.washington.edu/courses/cse378/11wi/lectures.html" TargetMode="External"/><Relationship Id="rId12" Type="http://schemas.openxmlformats.org/officeDocument/2006/relationships/hyperlink" Target="https://www.amazon.com/dp/1478607831/ref=wl_it_dp_o_pd_S_ttl?_encoding=UTF8&amp;colid=3I8378AEIZ7DM&amp;coliid=I2MDEKZEU956J" TargetMode="External"/><Relationship Id="rId17" Type="http://schemas.openxmlformats.org/officeDocument/2006/relationships/hyperlink" Target="https://software.intel.com/en-us/vtune" TargetMode="External"/><Relationship Id="rId2" Type="http://schemas.openxmlformats.org/officeDocument/2006/relationships/hyperlink" Target="https://mipt-ilab.github.io/mipt-mips/" TargetMode="External"/><Relationship Id="rId16" Type="http://schemas.openxmlformats.org/officeDocument/2006/relationships/hyperlink" Target="http://quick-bench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s61c.org/" TargetMode="External"/><Relationship Id="rId11" Type="http://schemas.openxmlformats.org/officeDocument/2006/relationships/hyperlink" Target="https://www.amazon.com/Computer-Architecture-Quantitative-Approach-Kaufmann/dp/0128119055/ref=pd_rhf_dp_s_pd_crcd_0_1/134-7205753-5853508?_encoding=UTF8&amp;pd_rd_i=0128119055&amp;pd_rd_r=4d85a498-2126-40b8-8450-53c8041cfbd3&amp;pd_rd_w=Ah2eT&amp;pd_rd_wg=ysitg&amp;pf_rd_p=36c62ed8-9692-4b91-aa9a-c4b3b85cc759&amp;pf_rd_r=2PV4W5C7HT1DM66ESAFY&amp;psc=1&amp;refRID=2PV4W5C7HT1DM66ESAFY" TargetMode="External"/><Relationship Id="rId5" Type="http://schemas.openxmlformats.org/officeDocument/2006/relationships/hyperlink" Target="http://inst.eecs.berkeley.edu/~cs152/sp19/" TargetMode="External"/><Relationship Id="rId15" Type="http://schemas.openxmlformats.org/officeDocument/2006/relationships/hyperlink" Target="godbolt.org" TargetMode="External"/><Relationship Id="rId10" Type="http://schemas.openxmlformats.org/officeDocument/2006/relationships/hyperlink" Target="https://www.amazon.com/Computer-Organization-Design-MIPS-Architecture/dp/0124077269" TargetMode="External"/><Relationship Id="rId4" Type="http://schemas.openxmlformats.org/officeDocument/2006/relationships/hyperlink" Target="https://webcourse.cs.technion.ac.il/234267/Winter2016-2017/ho.html" TargetMode="External"/><Relationship Id="rId9" Type="http://schemas.openxmlformats.org/officeDocument/2006/relationships/hyperlink" Target="https://www.youtube.com/user/cmu18447" TargetMode="External"/><Relationship Id="rId14" Type="http://schemas.openxmlformats.org/officeDocument/2006/relationships/hyperlink" Target="https://github.com/google/benchmar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576018"/>
            <a:chOff x="4412215" y="2238375"/>
            <a:chExt cx="2207357" cy="25760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352728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576018"/>
            <a:chOff x="4412215" y="2238375"/>
            <a:chExt cx="2207357" cy="25760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352728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196393" y="2897103"/>
            <a:ext cx="776178" cy="776178"/>
            <a:chOff x="8116848" y="1256790"/>
            <a:chExt cx="776178" cy="776178"/>
          </a:xfrm>
        </p:grpSpPr>
        <p:sp>
          <p:nvSpPr>
            <p:cNvPr id="35" name="Explosion 2 3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  <a:solidFill>
              <a:srgbClr val="00B050"/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51687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31726" y="1485656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576018"/>
            <a:chOff x="4412215" y="2238375"/>
            <a:chExt cx="2207357" cy="25760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352728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730304" y="1485656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6335" y="1485656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32847" y="148565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96298" y="2921578"/>
            <a:ext cx="1395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39087" y="2939406"/>
            <a:ext cx="1217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  <a:p>
            <a:pPr lvl="0"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46126" y="2983134"/>
            <a:ext cx="1002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en-US" sz="16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</a:t>
            </a:r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  <a:p>
            <a:pPr lvl="0" algn="ctr"/>
            <a:r>
              <a:rPr lang="en-US" sz="16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sz="16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09700" y="4930553"/>
            <a:ext cx="102784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7991" y="4930553"/>
            <a:ext cx="102784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352024" y="4912250"/>
            <a:ext cx="102784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87962" y="4879784"/>
            <a:ext cx="102784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</p:txBody>
      </p:sp>
    </p:spTree>
    <p:extLst>
      <p:ext uri="{BB962C8B-B14F-4D97-AF65-F5344CB8AC3E}">
        <p14:creationId xmlns:p14="http://schemas.microsoft.com/office/powerpoint/2010/main" val="4820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  <p:bldP spid="22" grpId="0"/>
      <p:bldP spid="30" grpId="0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633831" y="2747653"/>
            <a:ext cx="10719969" cy="307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 flipH="1">
            <a:off x="329020" y="2553370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0302235" y="2553370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Experiment: Defining Cache Hierarchy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9949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 structure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2462432" y="2747653"/>
            <a:ext cx="4884615" cy="307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47047" y="2643326"/>
            <a:ext cx="0" cy="90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462432" y="2646477"/>
            <a:ext cx="0" cy="90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368854" y="2242367"/>
            <a:ext cx="85792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7030A0"/>
                </a:solidFill>
                <a:latin typeface="Consolas" panose="020B0609020204030204" pitchFamily="49" charset="0"/>
              </a:rPr>
              <a:t>start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236805" y="2231648"/>
            <a:ext cx="58862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7030A0"/>
                </a:solidFill>
                <a:latin typeface="Consolas" panose="020B0609020204030204" pitchFamily="49" charset="0"/>
              </a:rPr>
              <a:t>end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462632" y="2747653"/>
            <a:ext cx="4884414" cy="307975"/>
            <a:chOff x="2272131" y="5437064"/>
            <a:chExt cx="4884414" cy="3079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0" name="Rectangle 109"/>
            <p:cNvSpPr/>
            <p:nvPr/>
          </p:nvSpPr>
          <p:spPr>
            <a:xfrm>
              <a:off x="2272131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576943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881719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186495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491271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794553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100387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405151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710483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015295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320071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624847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929623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32905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538739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843502" y="5437064"/>
              <a:ext cx="313043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482035" y="2958611"/>
            <a:ext cx="4836864" cy="260638"/>
            <a:chOff x="2520128" y="5302733"/>
            <a:chExt cx="4836864" cy="260638"/>
          </a:xfrm>
        </p:grpSpPr>
        <p:sp>
          <p:nvSpPr>
            <p:cNvPr id="131" name="Arc 130"/>
            <p:cNvSpPr/>
            <p:nvPr/>
          </p:nvSpPr>
          <p:spPr>
            <a:xfrm rot="16200000" flipH="1">
              <a:off x="252516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Arc 131"/>
            <p:cNvSpPr/>
            <p:nvPr/>
          </p:nvSpPr>
          <p:spPr>
            <a:xfrm rot="16200000" flipH="1">
              <a:off x="282957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Arc 132"/>
            <p:cNvSpPr/>
            <p:nvPr/>
          </p:nvSpPr>
          <p:spPr>
            <a:xfrm rot="16200000" flipH="1">
              <a:off x="313398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/>
            <p:nvPr/>
          </p:nvSpPr>
          <p:spPr>
            <a:xfrm rot="16200000" flipH="1">
              <a:off x="343839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Arc 134"/>
            <p:cNvSpPr/>
            <p:nvPr/>
          </p:nvSpPr>
          <p:spPr>
            <a:xfrm rot="16200000" flipH="1">
              <a:off x="374280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/>
            <p:cNvSpPr/>
            <p:nvPr/>
          </p:nvSpPr>
          <p:spPr>
            <a:xfrm rot="16200000" flipH="1">
              <a:off x="404721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Arc 136"/>
            <p:cNvSpPr/>
            <p:nvPr/>
          </p:nvSpPr>
          <p:spPr>
            <a:xfrm rot="16200000" flipH="1">
              <a:off x="435162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Arc 137"/>
            <p:cNvSpPr/>
            <p:nvPr/>
          </p:nvSpPr>
          <p:spPr>
            <a:xfrm rot="16200000" flipH="1">
              <a:off x="465603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Arc 138"/>
            <p:cNvSpPr/>
            <p:nvPr/>
          </p:nvSpPr>
          <p:spPr>
            <a:xfrm rot="16200000" flipH="1">
              <a:off x="496044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Arc 139"/>
            <p:cNvSpPr/>
            <p:nvPr/>
          </p:nvSpPr>
          <p:spPr>
            <a:xfrm rot="16200000" flipH="1">
              <a:off x="526485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Arc 140"/>
            <p:cNvSpPr/>
            <p:nvPr/>
          </p:nvSpPr>
          <p:spPr>
            <a:xfrm rot="16200000" flipH="1">
              <a:off x="556926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/>
            <p:cNvSpPr/>
            <p:nvPr/>
          </p:nvSpPr>
          <p:spPr>
            <a:xfrm rot="16200000" flipH="1">
              <a:off x="587367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/>
            <p:cNvSpPr/>
            <p:nvPr/>
          </p:nvSpPr>
          <p:spPr>
            <a:xfrm rot="16200000" flipH="1">
              <a:off x="617808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 143"/>
            <p:cNvSpPr/>
            <p:nvPr/>
          </p:nvSpPr>
          <p:spPr>
            <a:xfrm rot="16200000" flipH="1">
              <a:off x="648249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Arc 144"/>
            <p:cNvSpPr/>
            <p:nvPr/>
          </p:nvSpPr>
          <p:spPr>
            <a:xfrm rot="16200000" flipH="1">
              <a:off x="6786905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Arc 145"/>
            <p:cNvSpPr/>
            <p:nvPr/>
          </p:nvSpPr>
          <p:spPr>
            <a:xfrm rot="16200000" flipH="1">
              <a:off x="7091317" y="5297696"/>
              <a:ext cx="260638" cy="270712"/>
            </a:xfrm>
            <a:prstGeom prst="arc">
              <a:avLst>
                <a:gd name="adj1" fmla="val 16813137"/>
                <a:gd name="adj2" fmla="val 503573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ight Bracket 42"/>
          <p:cNvSpPr/>
          <p:nvPr/>
        </p:nvSpPr>
        <p:spPr>
          <a:xfrm rot="5400000">
            <a:off x="4791615" y="891338"/>
            <a:ext cx="215534" cy="4873899"/>
          </a:xfrm>
          <a:prstGeom prst="rightBracket">
            <a:avLst>
              <a:gd name="adj" fmla="val 76213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422628" y="3465368"/>
            <a:ext cx="9893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N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times</a:t>
            </a:r>
          </a:p>
        </p:txBody>
      </p:sp>
    </p:spTree>
    <p:extLst>
      <p:ext uri="{BB962C8B-B14F-4D97-AF65-F5344CB8AC3E}">
        <p14:creationId xmlns:p14="http://schemas.microsoft.com/office/powerpoint/2010/main" val="2556740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5" grpId="0" build="p"/>
      <p:bldP spid="88" grpId="0" animBg="1"/>
      <p:bldP spid="22" grpId="0"/>
      <p:bldP spid="26" grpId="0"/>
      <p:bldP spid="43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2431" y="2343907"/>
            <a:ext cx="7882296" cy="1327548"/>
            <a:chOff x="2368265" y="2346857"/>
            <a:chExt cx="8068826" cy="1213761"/>
          </a:xfrm>
        </p:grpSpPr>
        <p:sp>
          <p:nvSpPr>
            <p:cNvPr id="46" name="Rounded Rectangle 45"/>
            <p:cNvSpPr/>
            <p:nvPr/>
          </p:nvSpPr>
          <p:spPr>
            <a:xfrm>
              <a:off x="2368265" y="2392218"/>
              <a:ext cx="8068826" cy="1168400"/>
            </a:xfrm>
            <a:prstGeom prst="roundRect">
              <a:avLst>
                <a:gd name="adj" fmla="val 6667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741178" y="2346857"/>
              <a:ext cx="104227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2430" y="2343907"/>
            <a:ext cx="5587059" cy="1207477"/>
            <a:chOff x="2368265" y="2343945"/>
            <a:chExt cx="5681226" cy="1119665"/>
          </a:xfrm>
        </p:grpSpPr>
        <p:sp>
          <p:nvSpPr>
            <p:cNvPr id="43" name="Rounded Rectangle 42"/>
            <p:cNvSpPr/>
            <p:nvPr/>
          </p:nvSpPr>
          <p:spPr>
            <a:xfrm>
              <a:off x="2368265" y="2392218"/>
              <a:ext cx="5681226" cy="1071392"/>
            </a:xfrm>
            <a:prstGeom prst="roundRect">
              <a:avLst>
                <a:gd name="adj" fmla="val 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0043" y="2343945"/>
              <a:ext cx="11192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L3 cache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62432" y="2346656"/>
            <a:ext cx="3657220" cy="1075416"/>
            <a:chOff x="2369838" y="2347615"/>
            <a:chExt cx="3749814" cy="1017619"/>
          </a:xfrm>
        </p:grpSpPr>
        <p:sp>
          <p:nvSpPr>
            <p:cNvPr id="41" name="Rounded Rectangle 40"/>
            <p:cNvSpPr/>
            <p:nvPr/>
          </p:nvSpPr>
          <p:spPr>
            <a:xfrm>
              <a:off x="2369838" y="2392218"/>
              <a:ext cx="3749814" cy="973016"/>
            </a:xfrm>
            <a:prstGeom prst="roundRect">
              <a:avLst>
                <a:gd name="adj" fmla="val 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23063" y="2347615"/>
              <a:ext cx="111921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L2 cache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62432" y="2360570"/>
            <a:ext cx="1230433" cy="913721"/>
            <a:chOff x="2368634" y="2360570"/>
            <a:chExt cx="1921232" cy="913721"/>
          </a:xfrm>
        </p:grpSpPr>
        <p:sp>
          <p:nvSpPr>
            <p:cNvPr id="55" name="Rounded Rectangle 54"/>
            <p:cNvSpPr/>
            <p:nvPr/>
          </p:nvSpPr>
          <p:spPr>
            <a:xfrm>
              <a:off x="2368634" y="2392218"/>
              <a:ext cx="1921232" cy="882073"/>
            </a:xfrm>
            <a:prstGeom prst="roundRect">
              <a:avLst>
                <a:gd name="adj" fmla="val 6667"/>
              </a:avLst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87309" y="2360570"/>
              <a:ext cx="111921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L1 cache</a:t>
              </a:r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633831" y="2747653"/>
            <a:ext cx="10719969" cy="307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Experiment: Defining Cache Hierarchy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9949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 structure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2462432" y="2747653"/>
            <a:ext cx="4884615" cy="307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47047" y="2643326"/>
            <a:ext cx="0" cy="90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33819" y="2657164"/>
            <a:ext cx="0" cy="90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462432" y="2646477"/>
            <a:ext cx="0" cy="90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 flipH="1">
            <a:off x="329020" y="2553370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462632" y="2747653"/>
            <a:ext cx="4884414" cy="307975"/>
            <a:chOff x="2272131" y="5437064"/>
            <a:chExt cx="4884414" cy="3079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0" name="Rectangle 109"/>
            <p:cNvSpPr/>
            <p:nvPr/>
          </p:nvSpPr>
          <p:spPr>
            <a:xfrm>
              <a:off x="2272131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576943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881719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186495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491271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794553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100387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405151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710483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015295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320071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624847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929623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32905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538739" y="5437064"/>
              <a:ext cx="304812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843502" y="5437064"/>
              <a:ext cx="313043" cy="30797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/>
          <p:cNvSpPr/>
          <p:nvPr/>
        </p:nvSpPr>
        <p:spPr>
          <a:xfrm>
            <a:off x="10302235" y="2553370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119102" y="2747652"/>
            <a:ext cx="304812" cy="307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422384" y="2747652"/>
            <a:ext cx="304812" cy="307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728218" y="2747652"/>
            <a:ext cx="304812" cy="307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032981" y="2747652"/>
            <a:ext cx="313043" cy="307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0" y="1266293"/>
            <a:ext cx="10650635" cy="493818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0" y="1266293"/>
            <a:ext cx="10650635" cy="4938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3501" y="6356349"/>
            <a:ext cx="10058400" cy="434975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C++ Russia 2019. Know You Hardware: CPU Memory Hierarchy. Alexander Titov</a:t>
            </a:r>
            <a:endParaRPr lang="en-US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3.90Ghz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4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913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607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18788" y="2771834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2240" y="4150666"/>
            <a:ext cx="1460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400 GB/s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63771" y="4150666"/>
            <a:ext cx="1454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220 GB/s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28992" y="4150666"/>
            <a:ext cx="1224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</a:t>
            </a:r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63852" y="4150666"/>
            <a:ext cx="1296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 GB/s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18618" y="1385455"/>
            <a:ext cx="807387" cy="4202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32240" y="4569043"/>
            <a:ext cx="1460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63771" y="4569043"/>
            <a:ext cx="1454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14x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28992" y="4569043"/>
            <a:ext cx="1224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1.5x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963852" y="4569043"/>
            <a:ext cx="1296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1x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883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CPU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01747" y="2381140"/>
            <a:ext cx="2207357" cy="2576018"/>
            <a:chOff x="4412215" y="2238375"/>
            <a:chExt cx="2207357" cy="257601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991100" y="4352728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Left-Right Arrow 32"/>
          <p:cNvSpPr/>
          <p:nvPr/>
        </p:nvSpPr>
        <p:spPr>
          <a:xfrm>
            <a:off x="3172691" y="3159540"/>
            <a:ext cx="6281589" cy="466725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726265" y="2637067"/>
            <a:ext cx="1951579" cy="2325483"/>
            <a:chOff x="8383046" y="2519687"/>
            <a:chExt cx="1951579" cy="232548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8158880" y="2941518"/>
            <a:ext cx="866775" cy="876869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350051" y="2604445"/>
            <a:ext cx="1312330" cy="1551017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840897" y="2172388"/>
            <a:ext cx="2026510" cy="2415131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63534" y="3208236"/>
            <a:ext cx="44275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13647" y="3195286"/>
            <a:ext cx="44275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70892" y="3181389"/>
            <a:ext cx="44275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L1</a:t>
            </a:r>
          </a:p>
        </p:txBody>
      </p:sp>
      <p:sp>
        <p:nvSpPr>
          <p:cNvPr id="9" name="Rectangle 8"/>
          <p:cNvSpPr/>
          <p:nvPr/>
        </p:nvSpPr>
        <p:spPr>
          <a:xfrm>
            <a:off x="3710867" y="2022764"/>
            <a:ext cx="8033169" cy="290021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710867" y="1344919"/>
            <a:ext cx="7091060" cy="4575590"/>
          </a:xfrm>
          <a:prstGeom prst="roundRect">
            <a:avLst>
              <a:gd name="adj" fmla="val 1628"/>
            </a:avLst>
          </a:prstGeom>
          <a:solidFill>
            <a:srgbClr val="FFFFFF">
              <a:alpha val="74902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9601" y="2783793"/>
            <a:ext cx="1951579" cy="16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3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172691" y="3159540"/>
            <a:ext cx="6281589" cy="466725"/>
            <a:chOff x="3172691" y="3159540"/>
            <a:chExt cx="6281589" cy="466725"/>
          </a:xfrm>
        </p:grpSpPr>
        <p:sp>
          <p:nvSpPr>
            <p:cNvPr id="33" name="Left-Right Arrow 32"/>
            <p:cNvSpPr/>
            <p:nvPr/>
          </p:nvSpPr>
          <p:spPr>
            <a:xfrm>
              <a:off x="3172691" y="3159540"/>
              <a:ext cx="6281589" cy="466725"/>
            </a:xfrm>
            <a:prstGeom prst="left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710867" y="3159540"/>
              <a:ext cx="5743413" cy="4667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9601" y="2783793"/>
            <a:ext cx="1951579" cy="1652481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3715485" y="1344919"/>
            <a:ext cx="7091060" cy="4575590"/>
          </a:xfrm>
          <a:prstGeom prst="roundRect">
            <a:avLst>
              <a:gd name="adj" fmla="val 1628"/>
            </a:avLst>
          </a:prstGeom>
          <a:solidFill>
            <a:srgbClr val="FFFFFF">
              <a:alpha val="74902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CPU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01747" y="2381140"/>
            <a:ext cx="2207357" cy="2576018"/>
            <a:chOff x="4412215" y="2238375"/>
            <a:chExt cx="2207357" cy="257601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991100" y="4352728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687140" y="1676582"/>
            <a:ext cx="6588422" cy="3851385"/>
            <a:chOff x="3687140" y="1676582"/>
            <a:chExt cx="6588422" cy="3851385"/>
          </a:xfrm>
        </p:grpSpPr>
        <p:sp>
          <p:nvSpPr>
            <p:cNvPr id="5" name="Right Arrow 4"/>
            <p:cNvSpPr/>
            <p:nvPr/>
          </p:nvSpPr>
          <p:spPr>
            <a:xfrm>
              <a:off x="5943595" y="1810330"/>
              <a:ext cx="3196640" cy="300283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376609" y="1692100"/>
              <a:ext cx="1566986" cy="3835867"/>
              <a:chOff x="4376609" y="1692100"/>
              <a:chExt cx="1566986" cy="3835867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4376609" y="1692100"/>
                <a:ext cx="1566986" cy="3835867"/>
              </a:xfrm>
              <a:prstGeom prst="roundRect">
                <a:avLst>
                  <a:gd name="adj" fmla="val 4702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38727" y="3232862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L3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565359" y="1692100"/>
              <a:ext cx="1027129" cy="1213944"/>
              <a:chOff x="6565359" y="1692100"/>
              <a:chExt cx="1027129" cy="1213944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6565359" y="1692100"/>
                <a:ext cx="1027129" cy="1213944"/>
              </a:xfrm>
              <a:prstGeom prst="roundRect">
                <a:avLst>
                  <a:gd name="adj" fmla="val 2796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857548" y="2025818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8214252" y="1692100"/>
              <a:ext cx="566901" cy="573503"/>
              <a:chOff x="8214252" y="1692100"/>
              <a:chExt cx="566901" cy="573503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8214252" y="1692100"/>
                <a:ext cx="566901" cy="573503"/>
              </a:xfrm>
              <a:prstGeom prst="roundRect">
                <a:avLst>
                  <a:gd name="adj" fmla="val 6667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277194" y="1712314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9248433" y="1676582"/>
              <a:ext cx="1027129" cy="1213944"/>
              <a:chOff x="9248433" y="1676582"/>
              <a:chExt cx="1027129" cy="121394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9248433" y="1676582"/>
                <a:ext cx="1027129" cy="1213944"/>
              </a:xfrm>
              <a:prstGeom prst="roundRect">
                <a:avLst>
                  <a:gd name="adj" fmla="val 279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329025" y="2098888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Core 0</a:t>
                </a: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87140" y="3280563"/>
              <a:ext cx="686397" cy="2265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720899" y="1970293"/>
            <a:ext cx="5554663" cy="3557674"/>
            <a:chOff x="4720899" y="1970293"/>
            <a:chExt cx="5554663" cy="3557674"/>
          </a:xfrm>
        </p:grpSpPr>
        <p:sp>
          <p:nvSpPr>
            <p:cNvPr id="20" name="Left-Right Arrow 19"/>
            <p:cNvSpPr/>
            <p:nvPr/>
          </p:nvSpPr>
          <p:spPr>
            <a:xfrm>
              <a:off x="5597230" y="4432253"/>
              <a:ext cx="3543005" cy="300283"/>
            </a:xfrm>
            <a:prstGeom prst="left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565359" y="4314023"/>
              <a:ext cx="1027129" cy="1213944"/>
              <a:chOff x="6565359" y="4314023"/>
              <a:chExt cx="1027129" cy="1213944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6565359" y="4314023"/>
                <a:ext cx="1027129" cy="1213944"/>
              </a:xfrm>
              <a:prstGeom prst="roundRect">
                <a:avLst>
                  <a:gd name="adj" fmla="val 2796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710073" y="4613172"/>
                <a:ext cx="737702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</a:p>
              <a:p>
                <a:pPr algn="ctr"/>
                <a:r>
                  <a:rPr lang="en-US" sz="1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Core N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8168992" y="4314023"/>
              <a:ext cx="659155" cy="573503"/>
              <a:chOff x="8168992" y="4314023"/>
              <a:chExt cx="659155" cy="573503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8214252" y="4314023"/>
                <a:ext cx="566901" cy="573503"/>
              </a:xfrm>
              <a:prstGeom prst="roundRect">
                <a:avLst>
                  <a:gd name="adj" fmla="val 6667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168992" y="4315056"/>
                <a:ext cx="659155" cy="5539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</a:p>
              <a:p>
                <a:pPr algn="ctr"/>
                <a:r>
                  <a:rPr lang="en-US" sz="12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Core N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9248433" y="4298505"/>
              <a:ext cx="1027129" cy="1213944"/>
              <a:chOff x="9248433" y="4298505"/>
              <a:chExt cx="1027129" cy="121394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9248433" y="4298505"/>
                <a:ext cx="1027129" cy="1213944"/>
              </a:xfrm>
              <a:prstGeom prst="roundRect">
                <a:avLst>
                  <a:gd name="adj" fmla="val 279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313797" y="4720811"/>
                <a:ext cx="89640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Core N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496114" y="2683816"/>
              <a:ext cx="811441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…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20899" y="3501526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Shared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38478" y="2299884"/>
              <a:ext cx="7136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Core 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78174" y="1970293"/>
              <a:ext cx="63831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Roboto" panose="02000000000000000000" pitchFamily="2" charset="0"/>
                  <a:ea typeface="Roboto" panose="02000000000000000000" pitchFamily="2" charset="0"/>
                </a:rPr>
                <a:t>Core 0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592488" y="2367775"/>
            <a:ext cx="1554862" cy="573503"/>
            <a:chOff x="7693570" y="436481"/>
            <a:chExt cx="1554862" cy="573503"/>
          </a:xfrm>
        </p:grpSpPr>
        <p:grpSp>
          <p:nvGrpSpPr>
            <p:cNvPr id="54" name="Group 53"/>
            <p:cNvGrpSpPr/>
            <p:nvPr/>
          </p:nvGrpSpPr>
          <p:grpSpPr>
            <a:xfrm>
              <a:off x="7693570" y="436481"/>
              <a:ext cx="1554862" cy="573503"/>
              <a:chOff x="7693570" y="436481"/>
              <a:chExt cx="1554862" cy="573503"/>
            </a:xfrm>
          </p:grpSpPr>
          <p:sp>
            <p:nvSpPr>
              <p:cNvPr id="51" name="Right Arrow 50"/>
              <p:cNvSpPr/>
              <p:nvPr/>
            </p:nvSpPr>
            <p:spPr>
              <a:xfrm>
                <a:off x="7693570" y="554711"/>
                <a:ext cx="1554862" cy="300283"/>
              </a:xfrm>
              <a:prstGeom prst="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8322450" y="436481"/>
                <a:ext cx="566901" cy="573503"/>
              </a:xfrm>
              <a:prstGeom prst="roundRect">
                <a:avLst>
                  <a:gd name="adj" fmla="val 6667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277194" y="455591"/>
              <a:ext cx="659155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IL1</a:t>
              </a:r>
            </a:p>
            <a:p>
              <a:pPr algn="ctr"/>
              <a:r>
                <a:rPr lang="en-US" sz="12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Core N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590579" y="4958485"/>
            <a:ext cx="1554862" cy="573503"/>
            <a:chOff x="7693570" y="436481"/>
            <a:chExt cx="1554862" cy="573503"/>
          </a:xfrm>
        </p:grpSpPr>
        <p:grpSp>
          <p:nvGrpSpPr>
            <p:cNvPr id="57" name="Group 56"/>
            <p:cNvGrpSpPr/>
            <p:nvPr/>
          </p:nvGrpSpPr>
          <p:grpSpPr>
            <a:xfrm>
              <a:off x="7693570" y="436481"/>
              <a:ext cx="1554862" cy="573503"/>
              <a:chOff x="7693570" y="436481"/>
              <a:chExt cx="1554862" cy="573503"/>
            </a:xfrm>
          </p:grpSpPr>
          <p:sp>
            <p:nvSpPr>
              <p:cNvPr id="59" name="Right Arrow 58"/>
              <p:cNvSpPr/>
              <p:nvPr/>
            </p:nvSpPr>
            <p:spPr>
              <a:xfrm>
                <a:off x="7693570" y="554711"/>
                <a:ext cx="1554862" cy="300283"/>
              </a:xfrm>
              <a:prstGeom prst="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8322450" y="436481"/>
                <a:ext cx="566901" cy="573503"/>
              </a:xfrm>
              <a:prstGeom prst="roundRect">
                <a:avLst>
                  <a:gd name="adj" fmla="val 6667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8277194" y="455591"/>
              <a:ext cx="659155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IL1</a:t>
              </a:r>
            </a:p>
            <a:p>
              <a:pPr algn="ctr"/>
              <a:r>
                <a:rPr lang="en-US" sz="12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Core N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781949" y="607783"/>
            <a:ext cx="5814412" cy="1055315"/>
            <a:chOff x="4781949" y="607783"/>
            <a:chExt cx="5814412" cy="1055315"/>
          </a:xfrm>
        </p:grpSpPr>
        <p:sp>
          <p:nvSpPr>
            <p:cNvPr id="61" name="TextBox 60"/>
            <p:cNvSpPr txBox="1"/>
            <p:nvPr/>
          </p:nvSpPr>
          <p:spPr>
            <a:xfrm>
              <a:off x="4781949" y="607783"/>
              <a:ext cx="581441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N times more space and BW than in a single core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202218" y="1055121"/>
              <a:ext cx="0" cy="6079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901834" y="1040930"/>
              <a:ext cx="0" cy="6079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9065616" y="1040930"/>
              <a:ext cx="0" cy="6079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2806018" y="1972526"/>
            <a:ext cx="551400" cy="1030601"/>
            <a:chOff x="2806018" y="1972526"/>
            <a:chExt cx="551400" cy="1030601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061855" y="2367775"/>
              <a:ext cx="295563" cy="6353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806018" y="1972526"/>
              <a:ext cx="33855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82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Single-Core vs. Multi-Core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55" y="1190946"/>
            <a:ext cx="10729890" cy="464555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40591" y="1061172"/>
            <a:ext cx="6820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3.90Ghz, </a:t>
            </a:r>
            <a:r>
              <a:rPr lang="pt-BR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 Cores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235952" y="1461485"/>
            <a:ext cx="4376867" cy="1408176"/>
            <a:chOff x="7235952" y="1683149"/>
            <a:chExt cx="4376867" cy="1408176"/>
          </a:xfrm>
        </p:grpSpPr>
        <p:sp>
          <p:nvSpPr>
            <p:cNvPr id="21" name="Rectangle 20"/>
            <p:cNvSpPr/>
            <p:nvPr/>
          </p:nvSpPr>
          <p:spPr>
            <a:xfrm>
              <a:off x="7235952" y="1683149"/>
              <a:ext cx="4376867" cy="140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335763" y="2168280"/>
              <a:ext cx="4277056" cy="877163"/>
              <a:chOff x="8111005" y="1862684"/>
              <a:chExt cx="4277056" cy="87716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11005" y="2021951"/>
                <a:ext cx="644236" cy="59690"/>
                <a:chOff x="9324109" y="2020628"/>
                <a:chExt cx="644236" cy="5969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9324109" y="2050473"/>
                  <a:ext cx="644236" cy="0"/>
                </a:xfrm>
                <a:prstGeom prst="line">
                  <a:avLst/>
                </a:prstGeom>
                <a:ln w="28575">
                  <a:solidFill>
                    <a:srgbClr val="23BB6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616382" y="2020628"/>
                  <a:ext cx="59690" cy="5969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8862737" y="1862684"/>
                <a:ext cx="3525324" cy="87716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multi-thread</a:t>
                </a:r>
              </a:p>
              <a:p>
                <a:endParaRPr lang="en-US" sz="400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(16 threads; the same code,</a:t>
                </a:r>
              </a:p>
              <a:p>
                <a:r>
                  <a:rPr 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 but different memory; sum BW is shown)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336813" y="1734909"/>
              <a:ext cx="2324598" cy="369332"/>
              <a:chOff x="8111005" y="2309729"/>
              <a:chExt cx="2324598" cy="3693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11005" y="2464550"/>
                <a:ext cx="644236" cy="59690"/>
                <a:chOff x="9324109" y="2020628"/>
                <a:chExt cx="644236" cy="59690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9324109" y="2050473"/>
                  <a:ext cx="64423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>
                  <a:off x="9616382" y="2020628"/>
                  <a:ext cx="59690" cy="5969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8862737" y="2309729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single-thread</a:t>
                </a:r>
                <a:endParaRPr lang="en-US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cxnSp>
        <p:nvCxnSpPr>
          <p:cNvPr id="19" name="Straight Arrow Connector 18"/>
          <p:cNvCxnSpPr/>
          <p:nvPr/>
        </p:nvCxnSpPr>
        <p:spPr>
          <a:xfrm>
            <a:off x="3144982" y="2018154"/>
            <a:ext cx="0" cy="282585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51055" y="3565245"/>
            <a:ext cx="0" cy="1426187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12126" y="3380579"/>
            <a:ext cx="7825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~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16 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59761" y="4093672"/>
            <a:ext cx="7825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~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16 x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137236" y="4779827"/>
            <a:ext cx="0" cy="2911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141854" y="5223171"/>
            <a:ext cx="0" cy="24476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96201" y="4446069"/>
            <a:ext cx="7825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~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16 x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836302" y="4779826"/>
            <a:ext cx="0" cy="2911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9840920" y="5223170"/>
            <a:ext cx="0" cy="24476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69244" y="4093672"/>
            <a:ext cx="22012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95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GB/s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vs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 16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GB/s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74322" y="4427431"/>
            <a:ext cx="6495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~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6 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6159" y="5548179"/>
            <a:ext cx="1037984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Multi-threaded application receives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not only 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N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x cache 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space and BW,</a:t>
            </a:r>
          </a:p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but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large Memory BW too</a:t>
            </a:r>
          </a:p>
        </p:txBody>
      </p:sp>
    </p:spTree>
    <p:extLst>
      <p:ext uri="{BB962C8B-B14F-4D97-AF65-F5344CB8AC3E}">
        <p14:creationId xmlns:p14="http://schemas.microsoft.com/office/powerpoint/2010/main" val="3762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24" grpId="0" animBg="1"/>
      <p:bldP spid="29" grpId="0" animBg="1"/>
      <p:bldP spid="32" grpId="0" animBg="1"/>
      <p:bldP spid="33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45126" y="1972989"/>
            <a:ext cx="1230433" cy="714200"/>
            <a:chOff x="1045126" y="1972989"/>
            <a:chExt cx="1230433" cy="714200"/>
          </a:xfrm>
        </p:grpSpPr>
        <p:sp>
          <p:nvSpPr>
            <p:cNvPr id="111" name="Rounded Rectangle 110"/>
            <p:cNvSpPr/>
            <p:nvPr/>
          </p:nvSpPr>
          <p:spPr>
            <a:xfrm>
              <a:off x="1045126" y="2002302"/>
              <a:ext cx="1230433" cy="684887"/>
            </a:xfrm>
            <a:prstGeom prst="roundRect">
              <a:avLst>
                <a:gd name="adj" fmla="val 6667"/>
              </a:avLst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38458" y="1972989"/>
              <a:ext cx="83388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ache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sp>
        <p:nvSpPr>
          <p:cNvPr id="91" name="Right Arrow 90"/>
          <p:cNvSpPr/>
          <p:nvPr/>
        </p:nvSpPr>
        <p:spPr>
          <a:xfrm rot="5400000">
            <a:off x="3181418" y="3574362"/>
            <a:ext cx="609600" cy="51058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049268" y="2241586"/>
            <a:ext cx="4884615" cy="1191374"/>
            <a:chOff x="1049268" y="2241586"/>
            <a:chExt cx="4884615" cy="1191374"/>
          </a:xfrm>
        </p:grpSpPr>
        <p:sp>
          <p:nvSpPr>
            <p:cNvPr id="49" name="Rectangle 48"/>
            <p:cNvSpPr/>
            <p:nvPr/>
          </p:nvSpPr>
          <p:spPr>
            <a:xfrm>
              <a:off x="1049268" y="2345913"/>
              <a:ext cx="4884615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933883" y="2241586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49268" y="2244737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1049268" y="2345913"/>
              <a:ext cx="4884614" cy="1087047"/>
              <a:chOff x="1049268" y="2345913"/>
              <a:chExt cx="4884614" cy="1087047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049468" y="2345913"/>
                <a:ext cx="4884414" cy="307975"/>
                <a:chOff x="2272131" y="5437064"/>
                <a:chExt cx="4884414" cy="30797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2272131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576943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2881719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186495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491271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794553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100387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4405151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4710483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5015295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320071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5624847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5929623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6232905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6538739" y="5437064"/>
                  <a:ext cx="304812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6843502" y="5437064"/>
                  <a:ext cx="313043" cy="307975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1068871" y="2556871"/>
                <a:ext cx="4836864" cy="260638"/>
                <a:chOff x="2520128" y="5302733"/>
                <a:chExt cx="4836864" cy="260638"/>
              </a:xfrm>
            </p:grpSpPr>
            <p:sp>
              <p:nvSpPr>
                <p:cNvPr id="86" name="Arc 85"/>
                <p:cNvSpPr/>
                <p:nvPr/>
              </p:nvSpPr>
              <p:spPr>
                <a:xfrm rot="16200000" flipH="1">
                  <a:off x="252516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Arc 87"/>
                <p:cNvSpPr/>
                <p:nvPr/>
              </p:nvSpPr>
              <p:spPr>
                <a:xfrm rot="16200000" flipH="1">
                  <a:off x="282957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c 94"/>
                <p:cNvSpPr/>
                <p:nvPr/>
              </p:nvSpPr>
              <p:spPr>
                <a:xfrm rot="16200000" flipH="1">
                  <a:off x="313398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c 95"/>
                <p:cNvSpPr/>
                <p:nvPr/>
              </p:nvSpPr>
              <p:spPr>
                <a:xfrm rot="16200000" flipH="1">
                  <a:off x="343839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Arc 96"/>
                <p:cNvSpPr/>
                <p:nvPr/>
              </p:nvSpPr>
              <p:spPr>
                <a:xfrm rot="16200000" flipH="1">
                  <a:off x="374280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Arc 97"/>
                <p:cNvSpPr/>
                <p:nvPr/>
              </p:nvSpPr>
              <p:spPr>
                <a:xfrm rot="16200000" flipH="1">
                  <a:off x="404721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Arc 98"/>
                <p:cNvSpPr/>
                <p:nvPr/>
              </p:nvSpPr>
              <p:spPr>
                <a:xfrm rot="16200000" flipH="1">
                  <a:off x="435162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Arc 99"/>
                <p:cNvSpPr/>
                <p:nvPr/>
              </p:nvSpPr>
              <p:spPr>
                <a:xfrm rot="16200000" flipH="1">
                  <a:off x="465603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Arc 100"/>
                <p:cNvSpPr/>
                <p:nvPr/>
              </p:nvSpPr>
              <p:spPr>
                <a:xfrm rot="16200000" flipH="1">
                  <a:off x="496044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Arc 101"/>
                <p:cNvSpPr/>
                <p:nvPr/>
              </p:nvSpPr>
              <p:spPr>
                <a:xfrm rot="16200000" flipH="1">
                  <a:off x="526485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c 102"/>
                <p:cNvSpPr/>
                <p:nvPr/>
              </p:nvSpPr>
              <p:spPr>
                <a:xfrm rot="16200000" flipH="1">
                  <a:off x="556926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c 103"/>
                <p:cNvSpPr/>
                <p:nvPr/>
              </p:nvSpPr>
              <p:spPr>
                <a:xfrm rot="16200000" flipH="1">
                  <a:off x="587367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c 104"/>
                <p:cNvSpPr/>
                <p:nvPr/>
              </p:nvSpPr>
              <p:spPr>
                <a:xfrm rot="16200000" flipH="1">
                  <a:off x="617808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Arc 105"/>
                <p:cNvSpPr/>
                <p:nvPr/>
              </p:nvSpPr>
              <p:spPr>
                <a:xfrm rot="16200000" flipH="1">
                  <a:off x="648249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Arc 106"/>
                <p:cNvSpPr/>
                <p:nvPr/>
              </p:nvSpPr>
              <p:spPr>
                <a:xfrm rot="16200000" flipH="1">
                  <a:off x="6786905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Arc 107"/>
                <p:cNvSpPr/>
                <p:nvPr/>
              </p:nvSpPr>
              <p:spPr>
                <a:xfrm rot="16200000" flipH="1">
                  <a:off x="7091317" y="5297696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9" name="Right Bracket 108"/>
              <p:cNvSpPr/>
              <p:nvPr/>
            </p:nvSpPr>
            <p:spPr>
              <a:xfrm rot="5400000">
                <a:off x="3378451" y="489598"/>
                <a:ext cx="215534" cy="4873899"/>
              </a:xfrm>
              <a:prstGeom prst="rightBracket">
                <a:avLst>
                  <a:gd name="adj" fmla="val 76213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009464" y="3063628"/>
                <a:ext cx="98937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N </a:t>
                </a:r>
                <a:r>
                  <a:rPr lang="en-US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times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838200" y="4454776"/>
            <a:ext cx="5266181" cy="1094178"/>
            <a:chOff x="838200" y="4454776"/>
            <a:chExt cx="5266181" cy="1094178"/>
          </a:xfrm>
        </p:grpSpPr>
        <p:grpSp>
          <p:nvGrpSpPr>
            <p:cNvPr id="21" name="Group 20"/>
            <p:cNvGrpSpPr/>
            <p:nvPr/>
          </p:nvGrpSpPr>
          <p:grpSpPr>
            <a:xfrm>
              <a:off x="838200" y="4460856"/>
              <a:ext cx="1219375" cy="1088098"/>
              <a:chOff x="838200" y="4460856"/>
              <a:chExt cx="1219375" cy="108809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38200" y="4460856"/>
                <a:ext cx="1219375" cy="688402"/>
                <a:chOff x="1021121" y="4475842"/>
                <a:chExt cx="1219375" cy="688402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1021320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1326132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1630908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935684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Arc 133"/>
                <p:cNvSpPr/>
                <p:nvPr/>
              </p:nvSpPr>
              <p:spPr>
                <a:xfrm rot="16200000" flipH="1">
                  <a:off x="104576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Arc 134"/>
                <p:cNvSpPr/>
                <p:nvPr/>
              </p:nvSpPr>
              <p:spPr>
                <a:xfrm rot="16200000" flipH="1">
                  <a:off x="135017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Arc 135"/>
                <p:cNvSpPr/>
                <p:nvPr/>
              </p:nvSpPr>
              <p:spPr>
                <a:xfrm rot="16200000" flipH="1">
                  <a:off x="165458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Arc 136"/>
                <p:cNvSpPr/>
                <p:nvPr/>
              </p:nvSpPr>
              <p:spPr>
                <a:xfrm rot="16200000" flipH="1">
                  <a:off x="195899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ight Bracket 149"/>
                <p:cNvSpPr/>
                <p:nvPr/>
              </p:nvSpPr>
              <p:spPr>
                <a:xfrm rot="5400000">
                  <a:off x="1515126" y="4454705"/>
                  <a:ext cx="215534" cy="1203544"/>
                </a:xfrm>
                <a:prstGeom prst="rightBracket">
                  <a:avLst>
                    <a:gd name="adj" fmla="val 76213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1" name="TextBox 180"/>
              <p:cNvSpPr txBox="1"/>
              <p:nvPr/>
            </p:nvSpPr>
            <p:spPr>
              <a:xfrm>
                <a:off x="921863" y="5179622"/>
                <a:ext cx="98937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N </a:t>
                </a:r>
                <a:r>
                  <a:rPr lang="en-US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times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184009" y="4457700"/>
              <a:ext cx="1219375" cy="1091254"/>
              <a:chOff x="2184009" y="4457700"/>
              <a:chExt cx="1219375" cy="1091254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2184009" y="4457700"/>
                <a:ext cx="1219375" cy="688402"/>
                <a:chOff x="1021121" y="4475842"/>
                <a:chExt cx="1219375" cy="688402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1021320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1326132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1630908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1935684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Arc 155"/>
                <p:cNvSpPr/>
                <p:nvPr/>
              </p:nvSpPr>
              <p:spPr>
                <a:xfrm rot="16200000" flipH="1">
                  <a:off x="104576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Arc 156"/>
                <p:cNvSpPr/>
                <p:nvPr/>
              </p:nvSpPr>
              <p:spPr>
                <a:xfrm rot="16200000" flipH="1">
                  <a:off x="135017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Arc 157"/>
                <p:cNvSpPr/>
                <p:nvPr/>
              </p:nvSpPr>
              <p:spPr>
                <a:xfrm rot="16200000" flipH="1">
                  <a:off x="165458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Arc 158"/>
                <p:cNvSpPr/>
                <p:nvPr/>
              </p:nvSpPr>
              <p:spPr>
                <a:xfrm rot="16200000" flipH="1">
                  <a:off x="195899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ight Bracket 159"/>
                <p:cNvSpPr/>
                <p:nvPr/>
              </p:nvSpPr>
              <p:spPr>
                <a:xfrm rot="5400000">
                  <a:off x="1515126" y="4454705"/>
                  <a:ext cx="215534" cy="1203544"/>
                </a:xfrm>
                <a:prstGeom prst="rightBracket">
                  <a:avLst>
                    <a:gd name="adj" fmla="val 76213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2" name="TextBox 181"/>
              <p:cNvSpPr txBox="1"/>
              <p:nvPr/>
            </p:nvSpPr>
            <p:spPr>
              <a:xfrm>
                <a:off x="2317744" y="5179622"/>
                <a:ext cx="98937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N </a:t>
                </a:r>
                <a:r>
                  <a:rPr lang="en-US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times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534508" y="4457700"/>
              <a:ext cx="1219375" cy="1091254"/>
              <a:chOff x="3534508" y="4457700"/>
              <a:chExt cx="1219375" cy="1091254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3534508" y="4457700"/>
                <a:ext cx="1219375" cy="688402"/>
                <a:chOff x="1021121" y="4475842"/>
                <a:chExt cx="1219375" cy="688402"/>
              </a:xfrm>
            </p:grpSpPr>
            <p:sp>
              <p:nvSpPr>
                <p:cNvPr id="162" name="Rectangle 161"/>
                <p:cNvSpPr/>
                <p:nvPr/>
              </p:nvSpPr>
              <p:spPr>
                <a:xfrm>
                  <a:off x="1021320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1326132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1630908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1935684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Arc 165"/>
                <p:cNvSpPr/>
                <p:nvPr/>
              </p:nvSpPr>
              <p:spPr>
                <a:xfrm rot="16200000" flipH="1">
                  <a:off x="104576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Arc 166"/>
                <p:cNvSpPr/>
                <p:nvPr/>
              </p:nvSpPr>
              <p:spPr>
                <a:xfrm rot="16200000" flipH="1">
                  <a:off x="135017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Arc 167"/>
                <p:cNvSpPr/>
                <p:nvPr/>
              </p:nvSpPr>
              <p:spPr>
                <a:xfrm rot="16200000" flipH="1">
                  <a:off x="165458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Arc 168"/>
                <p:cNvSpPr/>
                <p:nvPr/>
              </p:nvSpPr>
              <p:spPr>
                <a:xfrm rot="16200000" flipH="1">
                  <a:off x="195899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ight Bracket 169"/>
                <p:cNvSpPr/>
                <p:nvPr/>
              </p:nvSpPr>
              <p:spPr>
                <a:xfrm rot="5400000">
                  <a:off x="1515126" y="4454705"/>
                  <a:ext cx="215534" cy="1203544"/>
                </a:xfrm>
                <a:prstGeom prst="rightBracket">
                  <a:avLst>
                    <a:gd name="adj" fmla="val 76213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3" name="TextBox 182"/>
              <p:cNvSpPr txBox="1"/>
              <p:nvPr/>
            </p:nvSpPr>
            <p:spPr>
              <a:xfrm>
                <a:off x="3658865" y="5179622"/>
                <a:ext cx="98937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N </a:t>
                </a:r>
                <a:r>
                  <a:rPr lang="en-US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times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885006" y="4454776"/>
              <a:ext cx="1219375" cy="1094178"/>
              <a:chOff x="4885006" y="4454776"/>
              <a:chExt cx="1219375" cy="1094178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4885006" y="4454776"/>
                <a:ext cx="1219375" cy="688402"/>
                <a:chOff x="1021121" y="4475842"/>
                <a:chExt cx="1219375" cy="688402"/>
              </a:xfrm>
            </p:grpSpPr>
            <p:sp>
              <p:nvSpPr>
                <p:cNvPr id="172" name="Rectangle 171"/>
                <p:cNvSpPr/>
                <p:nvPr/>
              </p:nvSpPr>
              <p:spPr>
                <a:xfrm>
                  <a:off x="1021320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1326132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1630908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1935684" y="4475842"/>
                  <a:ext cx="304812" cy="30797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Arc 175"/>
                <p:cNvSpPr/>
                <p:nvPr/>
              </p:nvSpPr>
              <p:spPr>
                <a:xfrm rot="16200000" flipH="1">
                  <a:off x="104576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Arc 176"/>
                <p:cNvSpPr/>
                <p:nvPr/>
              </p:nvSpPr>
              <p:spPr>
                <a:xfrm rot="16200000" flipH="1">
                  <a:off x="135017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Arc 177"/>
                <p:cNvSpPr/>
                <p:nvPr/>
              </p:nvSpPr>
              <p:spPr>
                <a:xfrm rot="16200000" flipH="1">
                  <a:off x="165458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Arc 178"/>
                <p:cNvSpPr/>
                <p:nvPr/>
              </p:nvSpPr>
              <p:spPr>
                <a:xfrm rot="16200000" flipH="1">
                  <a:off x="1958990" y="4681763"/>
                  <a:ext cx="260638" cy="270712"/>
                </a:xfrm>
                <a:prstGeom prst="arc">
                  <a:avLst>
                    <a:gd name="adj1" fmla="val 16813137"/>
                    <a:gd name="adj2" fmla="val 5035738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ight Bracket 179"/>
                <p:cNvSpPr/>
                <p:nvPr/>
              </p:nvSpPr>
              <p:spPr>
                <a:xfrm rot="5400000">
                  <a:off x="1515126" y="4454705"/>
                  <a:ext cx="215534" cy="1203544"/>
                </a:xfrm>
                <a:prstGeom prst="rightBracket">
                  <a:avLst>
                    <a:gd name="adj" fmla="val 76213"/>
                  </a:avLst>
                </a:prstGeom>
                <a:ln w="1270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" name="TextBox 183"/>
              <p:cNvSpPr txBox="1"/>
              <p:nvPr/>
            </p:nvSpPr>
            <p:spPr>
              <a:xfrm>
                <a:off x="4999986" y="5179622"/>
                <a:ext cx="98937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N </a:t>
                </a:r>
                <a:r>
                  <a:rPr lang="en-US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times</a:t>
                </a:r>
              </a:p>
            </p:txBody>
          </p:sp>
        </p:grpSp>
      </p:grpSp>
      <p:pic>
        <p:nvPicPr>
          <p:cNvPr id="185" name="Picture 184"/>
          <p:cNvPicPr>
            <a:picLocks noChangeAspect="1"/>
          </p:cNvPicPr>
          <p:nvPr/>
        </p:nvPicPr>
        <p:blipFill rotWithShape="1">
          <a:blip r:embed="rId3"/>
          <a:srcRect r="12376" b="4523"/>
          <a:stretch/>
        </p:blipFill>
        <p:spPr>
          <a:xfrm>
            <a:off x="6322389" y="2708117"/>
            <a:ext cx="5534331" cy="3346957"/>
          </a:xfrm>
          <a:prstGeom prst="rect">
            <a:avLst/>
          </a:prstGeom>
        </p:spPr>
      </p:pic>
      <p:cxnSp>
        <p:nvCxnSpPr>
          <p:cNvPr id="186" name="Straight Connector 185"/>
          <p:cNvCxnSpPr/>
          <p:nvPr/>
        </p:nvCxnSpPr>
        <p:spPr>
          <a:xfrm>
            <a:off x="7460215" y="3439839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/>
          <p:cNvSpPr/>
          <p:nvPr/>
        </p:nvSpPr>
        <p:spPr>
          <a:xfrm>
            <a:off x="11259957" y="3348928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1259957" y="5277385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1259958" y="5277385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11428770" y="3439839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>
            <a:off x="11323457" y="3610988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10825094" y="4101026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99446" y="1721646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8404898" y="2270443"/>
            <a:ext cx="3623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→ </a:t>
            </a:r>
            <a:r>
              <a:rPr lang="en-US" dirty="0" smtClean="0">
                <a:solidFill>
                  <a:prstClr val="black"/>
                </a:solidFill>
              </a:rPr>
              <a:t>4096 </a:t>
            </a:r>
            <a:r>
              <a:rPr lang="en-US" dirty="0">
                <a:solidFill>
                  <a:prstClr val="black"/>
                </a:solidFill>
              </a:rPr>
              <a:t>parts x </a:t>
            </a:r>
            <a:r>
              <a:rPr lang="en-US" dirty="0" smtClean="0">
                <a:solidFill>
                  <a:prstClr val="black"/>
                </a:solidFill>
              </a:rPr>
              <a:t>(16 </a:t>
            </a:r>
            <a:r>
              <a:rPr lang="en-US" dirty="0">
                <a:solidFill>
                  <a:prstClr val="black"/>
                </a:solidFill>
              </a:rPr>
              <a:t>KB x 1000 times) </a:t>
            </a:r>
            <a:endParaRPr lang="en-US" sz="1600" dirty="0"/>
          </a:p>
        </p:txBody>
      </p:sp>
      <p:sp>
        <p:nvSpPr>
          <p:cNvPr id="195" name="Rectangle 194"/>
          <p:cNvSpPr/>
          <p:nvPr/>
        </p:nvSpPr>
        <p:spPr>
          <a:xfrm>
            <a:off x="6508107" y="2234304"/>
            <a:ext cx="2039341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dirty="0">
                <a:solidFill>
                  <a:prstClr val="black"/>
                </a:solidFill>
              </a:rPr>
              <a:t>64 MB x 1000 times</a:t>
            </a:r>
          </a:p>
        </p:txBody>
      </p:sp>
    </p:spTree>
    <p:extLst>
      <p:ext uri="{BB962C8B-B14F-4D97-AF65-F5344CB8AC3E}">
        <p14:creationId xmlns:p14="http://schemas.microsoft.com/office/powerpoint/2010/main" val="198275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1.25E-6 -0.2814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3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800"/>
                            </p:stCondLst>
                            <p:childTnLst>
                              <p:par>
                                <p:cTn id="8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7" grpId="0"/>
      <p:bldP spid="91" grpId="0" animBg="1"/>
      <p:bldP spid="187" grpId="0" animBg="1"/>
      <p:bldP spid="188" grpId="0" animBg="1"/>
      <p:bldP spid="188" grpId="1" animBg="1"/>
      <p:bldP spid="188" grpId="2" animBg="1"/>
      <p:bldP spid="189" grpId="0" animBg="1"/>
      <p:bldP spid="189" grpId="1" animBg="1"/>
      <p:bldP spid="192" grpId="0" animBg="1"/>
      <p:bldP spid="193" grpId="0"/>
      <p:bldP spid="194" grpId="0"/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10+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eft-Right Arrow 72"/>
          <p:cNvSpPr/>
          <p:nvPr/>
        </p:nvSpPr>
        <p:spPr>
          <a:xfrm>
            <a:off x="3179581" y="3159540"/>
            <a:ext cx="6274699" cy="466725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587" y="1190267"/>
            <a:ext cx="10858500" cy="1527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All data transfers are performed in aligned chunks of 64 B (memory line)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If the rest of the line is not used, it occupies space and BW in vain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609600" y="2355755"/>
            <a:ext cx="2207357" cy="2576018"/>
            <a:chOff x="4412215" y="2238375"/>
            <a:chExt cx="2207357" cy="2576018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4991100" y="4352728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726265" y="2637067"/>
            <a:ext cx="1951579" cy="2325483"/>
            <a:chOff x="8383046" y="2519687"/>
            <a:chExt cx="1951579" cy="2325483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7" name="Rounded Rectangle 76"/>
          <p:cNvSpPr/>
          <p:nvPr/>
        </p:nvSpPr>
        <p:spPr>
          <a:xfrm>
            <a:off x="8158880" y="2941518"/>
            <a:ext cx="866775" cy="876869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243837" y="2604445"/>
            <a:ext cx="1312330" cy="1551017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614614" y="2172388"/>
            <a:ext cx="2026510" cy="2415131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-299720" y="5669658"/>
            <a:ext cx="4145279" cy="307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593759" y="5250419"/>
            <a:ext cx="833883" cy="727214"/>
            <a:chOff x="593759" y="5250419"/>
            <a:chExt cx="833883" cy="727214"/>
          </a:xfrm>
        </p:grpSpPr>
        <p:sp>
          <p:nvSpPr>
            <p:cNvPr id="94" name="TextBox 93"/>
            <p:cNvSpPr txBox="1"/>
            <p:nvPr/>
          </p:nvSpPr>
          <p:spPr>
            <a:xfrm>
              <a:off x="593759" y="5250419"/>
              <a:ext cx="83388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N * 64</a:t>
              </a: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1010701" y="5568482"/>
              <a:ext cx="0" cy="409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2441946" y="5219702"/>
            <a:ext cx="1257075" cy="757931"/>
            <a:chOff x="2441946" y="5219702"/>
            <a:chExt cx="1257075" cy="757931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2839501" y="5568482"/>
              <a:ext cx="0" cy="4091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2441946" y="5219702"/>
              <a:ext cx="125707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(N+1) * 64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3070483" y="5548723"/>
            <a:ext cx="1612325" cy="63223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flipH="1">
            <a:off x="-701856" y="5479027"/>
            <a:ext cx="1612325" cy="63223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1019175" y="5676900"/>
            <a:ext cx="1813560" cy="295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46088" y="5676900"/>
            <a:ext cx="226813" cy="2952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071544" y="3273346"/>
            <a:ext cx="537787" cy="290026"/>
            <a:chOff x="4161453" y="5391954"/>
            <a:chExt cx="537787" cy="290026"/>
          </a:xfrm>
        </p:grpSpPr>
        <p:sp>
          <p:nvSpPr>
            <p:cNvPr id="103" name="fetch response 3"/>
            <p:cNvSpPr/>
            <p:nvPr/>
          </p:nvSpPr>
          <p:spPr>
            <a:xfrm>
              <a:off x="4161453" y="5391954"/>
              <a:ext cx="537787" cy="288992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327558" y="5391954"/>
              <a:ext cx="81882" cy="2900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321740" y="2299335"/>
            <a:ext cx="537787" cy="290026"/>
            <a:chOff x="4161453" y="5391954"/>
            <a:chExt cx="537787" cy="290026"/>
          </a:xfrm>
        </p:grpSpPr>
        <p:sp>
          <p:nvSpPr>
            <p:cNvPr id="106" name="fetch response 3"/>
            <p:cNvSpPr/>
            <p:nvPr/>
          </p:nvSpPr>
          <p:spPr>
            <a:xfrm>
              <a:off x="4161453" y="5391954"/>
              <a:ext cx="537787" cy="288992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327558" y="5391954"/>
              <a:ext cx="81882" cy="2900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631108" y="2692467"/>
            <a:ext cx="537787" cy="290026"/>
            <a:chOff x="4161453" y="5391954"/>
            <a:chExt cx="537787" cy="290026"/>
          </a:xfrm>
        </p:grpSpPr>
        <p:sp>
          <p:nvSpPr>
            <p:cNvPr id="109" name="fetch response 3"/>
            <p:cNvSpPr/>
            <p:nvPr/>
          </p:nvSpPr>
          <p:spPr>
            <a:xfrm>
              <a:off x="4161453" y="5391954"/>
              <a:ext cx="537787" cy="288992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327558" y="5391954"/>
              <a:ext cx="81882" cy="2900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418383" y="3005266"/>
            <a:ext cx="537787" cy="290026"/>
            <a:chOff x="4161453" y="5391954"/>
            <a:chExt cx="537787" cy="290026"/>
          </a:xfrm>
        </p:grpSpPr>
        <p:sp>
          <p:nvSpPr>
            <p:cNvPr id="112" name="fetch response 3"/>
            <p:cNvSpPr/>
            <p:nvPr/>
          </p:nvSpPr>
          <p:spPr>
            <a:xfrm>
              <a:off x="4161453" y="5391954"/>
              <a:ext cx="537787" cy="288992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327558" y="5391954"/>
              <a:ext cx="81882" cy="2900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fetch response 3"/>
          <p:cNvSpPr/>
          <p:nvPr/>
        </p:nvSpPr>
        <p:spPr>
          <a:xfrm>
            <a:off x="4114515" y="2299335"/>
            <a:ext cx="155813" cy="288992"/>
          </a:xfrm>
          <a:prstGeom prst="round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etch response 3"/>
          <p:cNvSpPr/>
          <p:nvPr/>
        </p:nvSpPr>
        <p:spPr>
          <a:xfrm>
            <a:off x="6438781" y="2692831"/>
            <a:ext cx="155813" cy="288992"/>
          </a:xfrm>
          <a:prstGeom prst="round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etch response 3"/>
          <p:cNvSpPr/>
          <p:nvPr/>
        </p:nvSpPr>
        <p:spPr>
          <a:xfrm>
            <a:off x="8225203" y="3005266"/>
            <a:ext cx="155813" cy="288992"/>
          </a:xfrm>
          <a:prstGeom prst="round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4192421" y="5264313"/>
            <a:ext cx="7654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better line utilization 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better performance</a:t>
            </a:r>
            <a:endParaRPr lang="en-US" sz="24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9" name="Line Callout 1 (No Border) 118"/>
          <p:cNvSpPr/>
          <p:nvPr/>
        </p:nvSpPr>
        <p:spPr>
          <a:xfrm>
            <a:off x="8303109" y="2195422"/>
            <a:ext cx="2522371" cy="279494"/>
          </a:xfrm>
          <a:prstGeom prst="callout1">
            <a:avLst>
              <a:gd name="adj1" fmla="val 149615"/>
              <a:gd name="adj2" fmla="val 5030"/>
              <a:gd name="adj3" fmla="val 283352"/>
              <a:gd name="adj4" fmla="val -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 info: address, state, protection, etc.</a:t>
            </a: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666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3.7037E-7 L 0.18502 3.7037E-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2 3.7037E-7 L 0.37174 3.7037E-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7 L 0.51133 3.7037E-7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3 3.7037E-7 L 0.64258 3.7037E-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78" grpId="0" animBg="1"/>
      <p:bldP spid="79" grpId="0" animBg="1"/>
      <p:bldP spid="90" grpId="0" animBg="1"/>
      <p:bldP spid="101" grpId="0" animBg="1"/>
      <p:bldP spid="29" grpId="0" animBg="1"/>
      <p:bldP spid="114" grpId="0" animBg="1"/>
      <p:bldP spid="115" grpId="0" animBg="1"/>
      <p:bldP spid="116" grpId="0" animBg="1"/>
      <p:bldP spid="118" grpId="0"/>
      <p:bldP spid="1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/>
          <p:cNvGrpSpPr/>
          <p:nvPr/>
        </p:nvGrpSpPr>
        <p:grpSpPr>
          <a:xfrm>
            <a:off x="965370" y="4093160"/>
            <a:ext cx="5575516" cy="689583"/>
            <a:chOff x="965370" y="4093160"/>
            <a:chExt cx="5575516" cy="689583"/>
          </a:xfrm>
        </p:grpSpPr>
        <p:sp>
          <p:nvSpPr>
            <p:cNvPr id="23" name="Rectangle 2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1857" y="1956986"/>
            <a:ext cx="3189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warm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cold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mixed_array</a:t>
            </a:r>
            <a:r>
              <a:rPr lang="en-US" sz="2000" dirty="0" smtClean="0">
                <a:latin typeface="Consolas" panose="020B0609020204030204" pitchFamily="49" charset="0"/>
              </a:rPr>
              <a:t>[N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899" y="1267630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716" y="1956986"/>
            <a:ext cx="5543661" cy="1945141"/>
            <a:chOff x="6186716" y="1956986"/>
            <a:chExt cx="5543661" cy="1945141"/>
          </a:xfrm>
        </p:grpSpPr>
        <p:sp>
          <p:nvSpPr>
            <p:cNvPr id="15" name="Rectangle 14"/>
            <p:cNvSpPr/>
            <p:nvPr/>
          </p:nvSpPr>
          <p:spPr>
            <a:xfrm>
              <a:off x="6186716" y="1963135"/>
              <a:ext cx="36430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 smtClean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 smtClean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};</a:t>
              </a:r>
            </a:p>
            <a:p>
              <a:endParaRPr lang="en-US" sz="2000" dirty="0">
                <a:latin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warm_array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cold_array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03291" y="1956986"/>
              <a:ext cx="26270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15</a:t>
              </a:r>
              <a:r>
                <a:rPr lang="en-US" sz="2000" dirty="0"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39630" y="2662082"/>
            <a:ext cx="609600" cy="51058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092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9176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78324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95408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7124" y="4475378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24208" y="4475378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43068" y="4247755"/>
            <a:ext cx="1612325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412133" y="4952019"/>
            <a:ext cx="17171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6% efficiency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667922" y="4952019"/>
            <a:ext cx="20120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100% efficiency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32676" y="5487289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 occupied cache space and memory bandwidth by 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16x times</a:t>
            </a: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238672" y="4093159"/>
            <a:ext cx="5575516" cy="689583"/>
            <a:chOff x="965370" y="4093160"/>
            <a:chExt cx="5575516" cy="689583"/>
          </a:xfrm>
        </p:grpSpPr>
        <p:sp>
          <p:nvSpPr>
            <p:cNvPr id="143" name="Rectangle 14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26277" y="4476356"/>
            <a:ext cx="5510198" cy="307975"/>
            <a:chOff x="6314372" y="4476356"/>
            <a:chExt cx="5510198" cy="307975"/>
          </a:xfrm>
        </p:grpSpPr>
        <p:grpSp>
          <p:nvGrpSpPr>
            <p:cNvPr id="117" name="Group 116"/>
            <p:cNvGrpSpPr/>
            <p:nvPr/>
          </p:nvGrpSpPr>
          <p:grpSpPr>
            <a:xfrm>
              <a:off x="9984277" y="4476356"/>
              <a:ext cx="1840293" cy="307975"/>
              <a:chOff x="6232626" y="5315598"/>
              <a:chExt cx="1840293" cy="30797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4372" y="4476356"/>
              <a:ext cx="1840293" cy="307975"/>
              <a:chOff x="6232626" y="5315598"/>
              <a:chExt cx="1840293" cy="30797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40290" y="4476356"/>
              <a:ext cx="1840293" cy="307975"/>
              <a:chOff x="6232626" y="5315598"/>
              <a:chExt cx="1840293" cy="30797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0224868" y="4247755"/>
            <a:ext cx="1773484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52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35" grpId="0"/>
      <p:bldP spid="135" grpId="2"/>
      <p:bldP spid="136" grpId="0"/>
      <p:bldP spid="136" grpId="1"/>
      <p:bldP spid="1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Dense Data Packing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21489"/>
            <a:ext cx="10515600" cy="82878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</a:rPr>
              <a:t>By default, C++ has </a:t>
            </a:r>
            <a:r>
              <a:rPr lang="en-US" sz="2400" dirty="0" smtClean="0">
                <a:solidFill>
                  <a:prstClr val="black"/>
                </a:solidFill>
              </a:rPr>
              <a:t>sparse </a:t>
            </a: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dirty="0" smtClean="0">
                <a:solidFill>
                  <a:prstClr val="black"/>
                </a:solidFill>
              </a:rPr>
              <a:t>packing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Each field is aligned by its size (to prevent line splits)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spcBef>
                <a:spcPts val="1200"/>
              </a:spcBef>
            </a:pP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053" y="2224423"/>
            <a:ext cx="2452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117" y="2532199"/>
            <a:ext cx="998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4B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8B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053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575" y="4700637"/>
            <a:ext cx="338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053" y="2224423"/>
            <a:ext cx="3538024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 smtClean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519"/>
              </p:ext>
            </p:extLst>
          </p:nvPr>
        </p:nvGraphicFramePr>
        <p:xfrm>
          <a:off x="432618" y="5345849"/>
          <a:ext cx="405160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82565" y="5345849"/>
            <a:ext cx="466794" cy="806021"/>
            <a:chOff x="282565" y="5345849"/>
            <a:chExt cx="466794" cy="806021"/>
          </a:xfrm>
        </p:grpSpPr>
        <p:sp>
          <p:nvSpPr>
            <p:cNvPr id="16" name="Rectangle 15"/>
            <p:cNvSpPr/>
            <p:nvPr/>
          </p:nvSpPr>
          <p:spPr>
            <a:xfrm>
              <a:off x="432618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565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03178" y="5345849"/>
            <a:ext cx="679610" cy="806021"/>
            <a:chOff x="1103178" y="5345849"/>
            <a:chExt cx="679610" cy="806021"/>
          </a:xfrm>
        </p:grpSpPr>
        <p:sp>
          <p:nvSpPr>
            <p:cNvPr id="18" name="Rectangle 17"/>
            <p:cNvSpPr/>
            <p:nvPr/>
          </p:nvSpPr>
          <p:spPr>
            <a:xfrm>
              <a:off x="1103178" y="5345849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80118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33284" y="5345849"/>
            <a:ext cx="466794" cy="806021"/>
            <a:chOff x="1633284" y="5345849"/>
            <a:chExt cx="466794" cy="806021"/>
          </a:xfrm>
        </p:grpSpPr>
        <p:sp>
          <p:nvSpPr>
            <p:cNvPr id="21" name="Rectangle 20"/>
            <p:cNvSpPr/>
            <p:nvPr/>
          </p:nvSpPr>
          <p:spPr>
            <a:xfrm>
              <a:off x="1783337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3284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21214" y="5345849"/>
            <a:ext cx="1363011" cy="806021"/>
            <a:chOff x="3121214" y="5345849"/>
            <a:chExt cx="1363011" cy="806021"/>
          </a:xfrm>
        </p:grpSpPr>
        <p:sp>
          <p:nvSpPr>
            <p:cNvPr id="23" name="Rectangle 22"/>
            <p:cNvSpPr/>
            <p:nvPr/>
          </p:nvSpPr>
          <p:spPr>
            <a:xfrm>
              <a:off x="3121214" y="5345849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27976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6819" y="4095519"/>
            <a:ext cx="1721223" cy="1210235"/>
            <a:chOff x="6837068" y="4895943"/>
            <a:chExt cx="1721223" cy="1210235"/>
          </a:xfrm>
        </p:grpSpPr>
        <p:sp>
          <p:nvSpPr>
            <p:cNvPr id="26" name="Rectangle 25"/>
            <p:cNvSpPr/>
            <p:nvPr/>
          </p:nvSpPr>
          <p:spPr>
            <a:xfrm>
              <a:off x="6837068" y="4895943"/>
              <a:ext cx="1721223" cy="121023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http://bumper-stickers.ru/27586-thickbox_default/mem-dzheki-cha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6883372" y="4895943"/>
              <a:ext cx="1628616" cy="116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956819" y="4095519"/>
            <a:ext cx="1721223" cy="116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967788" y="1610771"/>
            <a:ext cx="285750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pack(pop)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67788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2232" y="2205373"/>
            <a:ext cx="303795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LessSparse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47884" y="4762192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2869"/>
              </p:ext>
            </p:extLst>
          </p:nvPr>
        </p:nvGraphicFramePr>
        <p:xfrm>
          <a:off x="5285717" y="5335208"/>
          <a:ext cx="270107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026980" y="5335208"/>
            <a:ext cx="466794" cy="806021"/>
            <a:chOff x="5026980" y="5335208"/>
            <a:chExt cx="466794" cy="806021"/>
          </a:xfrm>
        </p:grpSpPr>
        <p:sp>
          <p:nvSpPr>
            <p:cNvPr id="36" name="Rectangle 35"/>
            <p:cNvSpPr/>
            <p:nvPr/>
          </p:nvSpPr>
          <p:spPr>
            <a:xfrm>
              <a:off x="5285717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26980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956205" y="5335208"/>
            <a:ext cx="679610" cy="806021"/>
            <a:chOff x="5611984" y="5335208"/>
            <a:chExt cx="679610" cy="806021"/>
          </a:xfrm>
        </p:grpSpPr>
        <p:sp>
          <p:nvSpPr>
            <p:cNvPr id="38" name="Rectangle 37"/>
            <p:cNvSpPr/>
            <p:nvPr/>
          </p:nvSpPr>
          <p:spPr>
            <a:xfrm>
              <a:off x="5611984" y="5335208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9398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8606" y="5335208"/>
            <a:ext cx="466794" cy="806021"/>
            <a:chOff x="5346701" y="5335208"/>
            <a:chExt cx="466794" cy="806021"/>
          </a:xfrm>
        </p:grpSpPr>
        <p:sp>
          <p:nvSpPr>
            <p:cNvPr id="40" name="Rectangle 39"/>
            <p:cNvSpPr/>
            <p:nvPr/>
          </p:nvSpPr>
          <p:spPr>
            <a:xfrm>
              <a:off x="5444088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6701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36436" y="5335208"/>
            <a:ext cx="1363011" cy="806021"/>
            <a:chOff x="6636436" y="5335208"/>
            <a:chExt cx="1363011" cy="806021"/>
          </a:xfrm>
        </p:grpSpPr>
        <p:sp>
          <p:nvSpPr>
            <p:cNvPr id="42" name="Rectangle 41"/>
            <p:cNvSpPr/>
            <p:nvPr/>
          </p:nvSpPr>
          <p:spPr>
            <a:xfrm>
              <a:off x="6636436" y="5335208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5825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0498"/>
              </p:ext>
            </p:extLst>
          </p:nvPr>
        </p:nvGraphicFramePr>
        <p:xfrm>
          <a:off x="9029584" y="5335208"/>
          <a:ext cx="23634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9029584" y="533520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02657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9196272" y="5335208"/>
            <a:ext cx="679610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98596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9872268" y="533389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65029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10037060" y="5335208"/>
            <a:ext cx="1363011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08642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51658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7966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5807" y="4700637"/>
            <a:ext cx="5373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2565" y="2050271"/>
            <a:ext cx="4452782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1746" y="1979021"/>
            <a:ext cx="3884919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28" grpId="0" animBg="1"/>
      <p:bldP spid="28" grpId="1" animBg="1"/>
      <p:bldP spid="31" grpId="0" animBg="1"/>
      <p:bldP spid="32" grpId="0"/>
      <p:bldP spid="33" grpId="0" animBg="1"/>
      <p:bldP spid="3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60" grpId="0" animBg="1"/>
      <p:bldP spid="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itfall: Split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427"/>
            <a:ext cx="10515600" cy="527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Dense packing can be dangerous. E.g., lead to split line atomics.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7434" y="1714931"/>
            <a:ext cx="502685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SplitAtomic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 smtClean="0">
                <a:latin typeface="Consolas" panose="020B0609020204030204" pitchFamily="49" charset="0"/>
              </a:rPr>
              <a:t>pack(pop)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52" y="2357555"/>
            <a:ext cx="3709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  <a:latin typeface="Consolas" panose="020B0609020204030204" pitchFamily="49" charset="0"/>
              </a:rPr>
              <a:t>Atomic</a:t>
            </a:r>
            <a:endParaRPr lang="en-US" sz="2000" dirty="0">
              <a:solidFill>
                <a:srgbClr val="5B9BD5">
                  <a:lumMod val="75000"/>
                </a:srgbClr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];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8827" y="2939689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557500"/>
            <a:ext cx="821250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split line atomic is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~300x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slower that an usual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atomic!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444" y="4270630"/>
            <a:ext cx="5734841" cy="1084029"/>
            <a:chOff x="881444" y="4270630"/>
            <a:chExt cx="5734841" cy="1084029"/>
          </a:xfrm>
        </p:grpSpPr>
        <p:grpSp>
          <p:nvGrpSpPr>
            <p:cNvPr id="24" name="Group 23"/>
            <p:cNvGrpSpPr/>
            <p:nvPr/>
          </p:nvGrpSpPr>
          <p:grpSpPr>
            <a:xfrm>
              <a:off x="881444" y="4270630"/>
              <a:ext cx="5575516" cy="689583"/>
              <a:chOff x="965370" y="4093160"/>
              <a:chExt cx="5575516" cy="68958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72141" y="4652236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94397" y="4652238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03960" y="4433835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14603" y="495454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808540" y="4941554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222115" y="5171262"/>
            <a:ext cx="2372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atomic is in two lines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572451" y="4290199"/>
            <a:ext cx="5619549" cy="1088390"/>
            <a:chOff x="6572451" y="4290199"/>
            <a:chExt cx="5619549" cy="1088390"/>
          </a:xfrm>
        </p:grpSpPr>
        <p:grpSp>
          <p:nvGrpSpPr>
            <p:cNvPr id="41" name="Group 40"/>
            <p:cNvGrpSpPr/>
            <p:nvPr/>
          </p:nvGrpSpPr>
          <p:grpSpPr>
            <a:xfrm>
              <a:off x="6572451" y="4290199"/>
              <a:ext cx="5575516" cy="689583"/>
              <a:chOff x="965370" y="4093160"/>
              <a:chExt cx="5575516" cy="68958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663148" y="4671805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69914" y="4671806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79675" y="4372281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490167" y="4676727"/>
              <a:ext cx="0" cy="301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960893" y="497847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60626" y="497847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>
            <a:stCxn id="65" idx="1"/>
            <a:endCxn id="64" idx="3"/>
          </p:cNvCxnSpPr>
          <p:nvPr/>
        </p:nvCxnSpPr>
        <p:spPr>
          <a:xfrm flipH="1" flipV="1">
            <a:off x="8686356" y="5178534"/>
            <a:ext cx="535759" cy="177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80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  <p:bldP spid="13" grpId="0"/>
      <p:bldP spid="14" grpId="0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7781"/>
            <a:ext cx="10515600" cy="45591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 smtClean="0"/>
              <a:t>Not discussed</a:t>
            </a:r>
            <a:r>
              <a:rPr lang="en-US" sz="2400" dirty="0" smtClean="0"/>
              <a:t>: </a:t>
            </a:r>
            <a:r>
              <a:rPr lang="en-US" sz="2000" dirty="0" smtClean="0"/>
              <a:t>virtual memory (TLB), prefetching, coherency, cache conflicts, memory types (UC, WC, etc.), cache inclusion/exclusion, memory ordering, replacement policies, false sharing, thread cross-trashing,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 smtClean="0"/>
              <a:t>Courses: </a:t>
            </a:r>
            <a:r>
              <a:rPr lang="en-US" sz="2000" dirty="0" smtClean="0">
                <a:hlinkClick r:id="rId2"/>
              </a:rPr>
              <a:t>MIPT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3"/>
              </a:rPr>
              <a:t>Princeton</a:t>
            </a:r>
            <a:r>
              <a:rPr lang="en-US" sz="2000" dirty="0" smtClean="0"/>
              <a:t>, </a:t>
            </a:r>
            <a:r>
              <a:rPr lang="en-US" sz="2000" dirty="0">
                <a:hlinkClick r:id="rId4"/>
              </a:rPr>
              <a:t>Technion</a:t>
            </a:r>
            <a:r>
              <a:rPr lang="en-US" sz="2000" dirty="0"/>
              <a:t>, </a:t>
            </a:r>
            <a:r>
              <a:rPr lang="en-US" sz="2000" dirty="0" smtClean="0"/>
              <a:t>Berkley </a:t>
            </a:r>
            <a:r>
              <a:rPr lang="en-US" sz="2000" dirty="0" smtClean="0">
                <a:hlinkClick r:id="rId5"/>
              </a:rPr>
              <a:t>CS152</a:t>
            </a:r>
            <a:r>
              <a:rPr lang="en-US" sz="2000" dirty="0" smtClean="0"/>
              <a:t>/</a:t>
            </a:r>
            <a:r>
              <a:rPr lang="en-US" sz="2000" dirty="0" smtClean="0">
                <a:hlinkClick r:id="rId6"/>
              </a:rPr>
              <a:t>CS61C</a:t>
            </a:r>
            <a:r>
              <a:rPr lang="en-US" sz="2000" dirty="0" smtClean="0"/>
              <a:t>, UW </a:t>
            </a:r>
            <a:r>
              <a:rPr lang="en-US" sz="2000" dirty="0" smtClean="0">
                <a:hlinkClick r:id="rId7"/>
              </a:rPr>
              <a:t>CSE378</a:t>
            </a:r>
            <a:r>
              <a:rPr lang="en-US" sz="2000" dirty="0" smtClean="0"/>
              <a:t>, MIT </a:t>
            </a:r>
            <a:r>
              <a:rPr lang="en-US" sz="2000" dirty="0" smtClean="0">
                <a:hlinkClick r:id="rId8"/>
              </a:rPr>
              <a:t>6.004</a:t>
            </a:r>
            <a:r>
              <a:rPr lang="en-US" sz="2000" dirty="0" smtClean="0"/>
              <a:t>, CMU </a:t>
            </a:r>
            <a:r>
              <a:rPr lang="en-US" sz="2000" dirty="0" smtClean="0">
                <a:hlinkClick r:id="rId9"/>
              </a:rPr>
              <a:t>18-447</a:t>
            </a:r>
            <a:endParaRPr lang="en-US" sz="20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 smtClean="0"/>
              <a:t>Books:  </a:t>
            </a:r>
            <a:r>
              <a:rPr lang="en-US" sz="2000" dirty="0" smtClean="0">
                <a:hlinkClick r:id="rId10"/>
              </a:rPr>
              <a:t>Computer </a:t>
            </a:r>
            <a:r>
              <a:rPr lang="en-US" sz="2000" dirty="0">
                <a:hlinkClick r:id="rId10"/>
              </a:rPr>
              <a:t>Organization and </a:t>
            </a:r>
            <a:r>
              <a:rPr lang="en-US" sz="2000" dirty="0" smtClean="0">
                <a:hlinkClick r:id="rId10"/>
              </a:rPr>
              <a:t>Design</a:t>
            </a:r>
            <a:r>
              <a:rPr lang="en-US" sz="2000" dirty="0"/>
              <a:t>, </a:t>
            </a:r>
            <a:r>
              <a:rPr lang="en-US" sz="2000" dirty="0">
                <a:hlinkClick r:id="rId11"/>
              </a:rPr>
              <a:t>Computer </a:t>
            </a:r>
            <a:r>
              <a:rPr lang="en-US" sz="2000" dirty="0" smtClean="0">
                <a:hlinkClick r:id="rId11"/>
              </a:rPr>
              <a:t>Architecture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2"/>
              </a:rPr>
              <a:t>Modern Processor Design</a:t>
            </a:r>
            <a:endParaRPr lang="en-US" sz="20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 smtClean="0"/>
              <a:t>Docs</a:t>
            </a:r>
            <a:r>
              <a:rPr lang="en-US" sz="2000" b="1" dirty="0" smtClean="0"/>
              <a:t>: </a:t>
            </a:r>
            <a:r>
              <a:rPr lang="en-US" sz="2000" dirty="0">
                <a:hlinkClick r:id="rId13"/>
              </a:rPr>
              <a:t>Intel Architectures Optimization Reference Manual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 smtClean="0"/>
              <a:t>Tools: </a:t>
            </a:r>
            <a:r>
              <a:rPr lang="en-US" sz="2000" dirty="0" smtClean="0">
                <a:hlinkClick r:id="rId14"/>
              </a:rPr>
              <a:t>Google Benchmark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5" action="ppaction://hlinkfile"/>
              </a:rPr>
              <a:t>godbolt.org</a:t>
            </a:r>
            <a:r>
              <a:rPr lang="en-US" sz="2000" dirty="0" smtClean="0"/>
              <a:t> </a:t>
            </a:r>
            <a:r>
              <a:rPr lang="en-US" sz="2000" dirty="0"/>
              <a:t>/ </a:t>
            </a:r>
            <a:r>
              <a:rPr lang="en-US" sz="2000" dirty="0" smtClean="0">
                <a:hlinkClick r:id="rId16"/>
              </a:rPr>
              <a:t>quick-bench.com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17"/>
              </a:rPr>
              <a:t>Intel </a:t>
            </a:r>
            <a:r>
              <a:rPr lang="en-US" sz="2000" dirty="0" err="1">
                <a:hlinkClick r:id="rId17"/>
              </a:rPr>
              <a:t>VTune</a:t>
            </a:r>
            <a:r>
              <a:rPr lang="en-US" sz="2000" dirty="0">
                <a:hlinkClick r:id="rId17"/>
              </a:rPr>
              <a:t> </a:t>
            </a:r>
            <a:r>
              <a:rPr lang="en-US" sz="2000" dirty="0" smtClean="0">
                <a:hlinkClick r:id="rId17"/>
              </a:rPr>
              <a:t>Amplifier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79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4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Pitfall: False Line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40" y="1914357"/>
            <a:ext cx="6950042" cy="42248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99750" y="1914357"/>
            <a:ext cx="6685932" cy="3704483"/>
            <a:chOff x="5013434" y="1600333"/>
            <a:chExt cx="6685932" cy="3704483"/>
          </a:xfrm>
        </p:grpSpPr>
        <p:grpSp>
          <p:nvGrpSpPr>
            <p:cNvPr id="9" name="Group 8"/>
            <p:cNvGrpSpPr/>
            <p:nvPr/>
          </p:nvGrpSpPr>
          <p:grpSpPr>
            <a:xfrm>
              <a:off x="5013434" y="3988159"/>
              <a:ext cx="5156930" cy="1316657"/>
              <a:chOff x="3234945" y="3102609"/>
              <a:chExt cx="4251962" cy="107213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4945" y="3102609"/>
                <a:ext cx="4251962" cy="1024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4439241" y="3798815"/>
                <a:ext cx="2060792" cy="3759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Shared L3 Cache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013434" y="1600333"/>
              <a:ext cx="1293853" cy="2376909"/>
              <a:chOff x="3234945" y="1158240"/>
              <a:chExt cx="1066800" cy="19354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34945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35390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98046" y="1600333"/>
              <a:ext cx="1293853" cy="2376909"/>
              <a:chOff x="4294126" y="1158240"/>
              <a:chExt cx="1066800" cy="19354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2941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84186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591899" y="1600333"/>
              <a:ext cx="1293853" cy="2376909"/>
              <a:chOff x="5360926" y="1158240"/>
              <a:chExt cx="1066800" cy="19354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3609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76402" y="1279610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5752" y="1600333"/>
              <a:ext cx="1293853" cy="2376909"/>
              <a:chOff x="6427726" y="1158240"/>
              <a:chExt cx="1066800" cy="19354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4277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2101" y="1279611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13546" y="1600333"/>
              <a:ext cx="1585820" cy="3649584"/>
              <a:chOff x="7440060" y="1158240"/>
              <a:chExt cx="1307531" cy="2971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86906" y="1158240"/>
                <a:ext cx="1190976" cy="2971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TextBox 32"/>
              <p:cNvSpPr txBox="1"/>
              <p:nvPr/>
            </p:nvSpPr>
            <p:spPr>
              <a:xfrm>
                <a:off x="7440060" y="1964432"/>
                <a:ext cx="1307531" cy="13282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System Agent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&amp;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Memory Controller</a:t>
                </a:r>
                <a:endParaRPr lang="ru-RU" sz="20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7" name="fetch response 3"/>
          <p:cNvSpPr/>
          <p:nvPr/>
        </p:nvSpPr>
        <p:spPr>
          <a:xfrm>
            <a:off x="5399648" y="2829213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etch response 3"/>
          <p:cNvSpPr/>
          <p:nvPr/>
        </p:nvSpPr>
        <p:spPr>
          <a:xfrm>
            <a:off x="5419606" y="44413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622012" y="2805347"/>
            <a:ext cx="1237035" cy="976425"/>
            <a:chOff x="2294965" y="3065929"/>
            <a:chExt cx="1344706" cy="1061413"/>
          </a:xfrm>
        </p:grpSpPr>
        <p:sp>
          <p:nvSpPr>
            <p:cNvPr id="30" name="Cloud 29"/>
            <p:cNvSpPr/>
            <p:nvPr/>
          </p:nvSpPr>
          <p:spPr>
            <a:xfrm>
              <a:off x="2294965" y="3065929"/>
              <a:ext cx="1344706" cy="1061413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6869" y="3245341"/>
              <a:ext cx="1160900" cy="702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want to write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4549" y="2907085"/>
            <a:ext cx="790419" cy="776178"/>
            <a:chOff x="8102607" y="1256790"/>
            <a:chExt cx="790419" cy="776178"/>
          </a:xfrm>
        </p:grpSpPr>
        <p:sp>
          <p:nvSpPr>
            <p:cNvPr id="33" name="Explosion 2 32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203" y="4298333"/>
            <a:ext cx="790419" cy="776178"/>
            <a:chOff x="8102607" y="1256790"/>
            <a:chExt cx="790419" cy="776178"/>
          </a:xfrm>
        </p:grpSpPr>
        <p:sp>
          <p:nvSpPr>
            <p:cNvPr id="36" name="Explosion 2 35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4186" y="4303862"/>
            <a:ext cx="790419" cy="776178"/>
            <a:chOff x="8102607" y="1256790"/>
            <a:chExt cx="790419" cy="776178"/>
          </a:xfrm>
        </p:grpSpPr>
        <p:sp>
          <p:nvSpPr>
            <p:cNvPr id="39" name="Explosion 2 3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24186" y="4298333"/>
            <a:ext cx="790419" cy="776178"/>
            <a:chOff x="8102607" y="1256790"/>
            <a:chExt cx="790419" cy="776178"/>
          </a:xfrm>
        </p:grpSpPr>
        <p:sp>
          <p:nvSpPr>
            <p:cNvPr id="42" name="Explosion 2 4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sp>
        <p:nvSpPr>
          <p:cNvPr id="44" name="fetch response 3"/>
          <p:cNvSpPr/>
          <p:nvPr/>
        </p:nvSpPr>
        <p:spPr>
          <a:xfrm>
            <a:off x="5419606" y="44540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73085" y="1278320"/>
            <a:ext cx="11272461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Do not place independent data written by multiple threads into one line!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data is only read </a:t>
            </a:r>
            <a:r>
              <a:rPr lang="en-US" sz="20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OK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03147" y="2160057"/>
            <a:ext cx="4363818" cy="1342284"/>
            <a:chOff x="574681" y="2638332"/>
            <a:chExt cx="4363818" cy="1342284"/>
          </a:xfrm>
        </p:grpSpPr>
        <p:sp>
          <p:nvSpPr>
            <p:cNvPr id="47" name="Rectangle 46"/>
            <p:cNvSpPr/>
            <p:nvPr/>
          </p:nvSpPr>
          <p:spPr>
            <a:xfrm>
              <a:off x="630907" y="3026509"/>
              <a:ext cx="43075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each thread repeatedly writes </a:t>
              </a:r>
            </a:p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only its own element</a:t>
              </a:r>
            </a:p>
            <a:p>
              <a:pPr lvl="0"/>
              <a:r>
                <a:rPr lang="en-US" sz="2000" dirty="0" err="1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thread_results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4681" y="2638332"/>
              <a:ext cx="40425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0188" indent="-230188">
                <a:buSzPct val="12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Example: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5316" y="4513520"/>
            <a:ext cx="4376744" cy="1549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Core must “own” a whole line to be able to write it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copies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 the other Cores are removed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556088" y="5114637"/>
            <a:ext cx="6137645" cy="924007"/>
          </a:xfrm>
          <a:prstGeom prst="roundRect">
            <a:avLst>
              <a:gd name="adj" fmla="val 8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Each write miss L1 and L2 caches!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the data were in different lines, it would be L1 hits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8539" y="3608958"/>
            <a:ext cx="3670300" cy="689583"/>
            <a:chOff x="628539" y="3608958"/>
            <a:chExt cx="3670300" cy="689583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39" y="3608958"/>
              <a:ext cx="3670300" cy="689583"/>
              <a:chOff x="2870586" y="4093160"/>
              <a:chExt cx="3670300" cy="68958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870586" y="409316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878612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712086" y="410543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35682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0510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79273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675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63266" y="3725775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299749" y="2767952"/>
            <a:ext cx="1273177" cy="1523314"/>
            <a:chOff x="5299749" y="2767952"/>
            <a:chExt cx="1273177" cy="1523314"/>
          </a:xfrm>
        </p:grpSpPr>
        <p:grpSp>
          <p:nvGrpSpPr>
            <p:cNvPr id="49" name="Group 48"/>
            <p:cNvGrpSpPr/>
            <p:nvPr/>
          </p:nvGrpSpPr>
          <p:grpSpPr>
            <a:xfrm>
              <a:off x="5309014" y="2767952"/>
              <a:ext cx="648379" cy="730540"/>
              <a:chOff x="5309014" y="2767952"/>
              <a:chExt cx="648379" cy="73054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299749" y="3502341"/>
              <a:ext cx="1273177" cy="788925"/>
              <a:chOff x="5299749" y="3502341"/>
              <a:chExt cx="1273177" cy="78892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587152" y="2761155"/>
            <a:ext cx="3860268" cy="1533960"/>
            <a:chOff x="6587152" y="2761155"/>
            <a:chExt cx="3860268" cy="1533960"/>
          </a:xfrm>
        </p:grpSpPr>
        <p:grpSp>
          <p:nvGrpSpPr>
            <p:cNvPr id="74" name="Group 73"/>
            <p:cNvGrpSpPr/>
            <p:nvPr/>
          </p:nvGrpSpPr>
          <p:grpSpPr>
            <a:xfrm>
              <a:off x="6596417" y="2771801"/>
              <a:ext cx="648379" cy="730540"/>
              <a:chOff x="5309014" y="2767952"/>
              <a:chExt cx="648379" cy="73054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587152" y="3506190"/>
              <a:ext cx="1273177" cy="788925"/>
              <a:chOff x="5299749" y="3502341"/>
              <a:chExt cx="1273177" cy="78892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7889054" y="2770452"/>
              <a:ext cx="648379" cy="730540"/>
              <a:chOff x="5309014" y="2767952"/>
              <a:chExt cx="648379" cy="73054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79789" y="3504841"/>
              <a:ext cx="1273177" cy="788925"/>
              <a:chOff x="5299749" y="3502341"/>
              <a:chExt cx="1273177" cy="788925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9183508" y="2761155"/>
              <a:ext cx="648379" cy="730540"/>
              <a:chOff x="5309014" y="2767952"/>
              <a:chExt cx="648379" cy="73054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9174243" y="3495544"/>
              <a:ext cx="1273177" cy="788925"/>
              <a:chOff x="5299749" y="3502341"/>
              <a:chExt cx="1273177" cy="78892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408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20718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11146 -3.33333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0078 -0.00023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508 -3.33333E-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-3.33333E-6 L -0.11146 -0.2312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-0.00023 L 0.10078 -0.23195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-3.33333E-6 L 0.20508 -0.23171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06328 3.7037E-6 C 0.09153 3.7037E-6 0.12656 -0.06227 0.12656 -0.11274 L 0.12656 -0.22547 " pathEditMode="relative" rAng="0" ptsTypes="AAAA">
                                      <p:cBhvr>
                                        <p:cTn id="14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-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4" grpId="0" animBg="1"/>
      <p:bldP spid="44" grpId="1" animBg="1"/>
      <p:bldP spid="45" grpId="0"/>
      <p:bldP spid="7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Sparse Access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10930293" cy="4363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if requests are </a:t>
            </a:r>
            <a:r>
              <a:rPr lang="en-US" dirty="0"/>
              <a:t>not adjacent?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595820" y="2382036"/>
            <a:ext cx="1542410" cy="1666081"/>
            <a:chOff x="1441467" y="2430119"/>
            <a:chExt cx="1542410" cy="1666081"/>
          </a:xfrm>
        </p:grpSpPr>
        <p:grpSp>
          <p:nvGrpSpPr>
            <p:cNvPr id="30" name="Group 29"/>
            <p:cNvGrpSpPr/>
            <p:nvPr/>
          </p:nvGrpSpPr>
          <p:grpSpPr>
            <a:xfrm>
              <a:off x="1739365" y="2430119"/>
              <a:ext cx="1081877" cy="1221407"/>
              <a:chOff x="2412030" y="2231114"/>
              <a:chExt cx="1081877" cy="1221407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824715" y="2231114"/>
                <a:ext cx="669192" cy="1221407"/>
                <a:chOff x="3867473" y="2061850"/>
                <a:chExt cx="816062" cy="1221407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867473" y="2061850"/>
                  <a:ext cx="742627" cy="122140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>
                  <a:off x="4536665" y="2572430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>
              <a:xfrm>
                <a:off x="2412030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412030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12030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12030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1441467" y="3726868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1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802240" y="1875173"/>
            <a:ext cx="922421" cy="369332"/>
            <a:chOff x="5834848" y="1895469"/>
            <a:chExt cx="922421" cy="369332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89039" y="2419241"/>
            <a:ext cx="1036576" cy="646331"/>
            <a:chOff x="989039" y="2419241"/>
            <a:chExt cx="1036576" cy="646331"/>
          </a:xfrm>
        </p:grpSpPr>
        <p:sp>
          <p:nvSpPr>
            <p:cNvPr id="18" name="Arc 17"/>
            <p:cNvSpPr/>
            <p:nvPr/>
          </p:nvSpPr>
          <p:spPr>
            <a:xfrm flipH="1">
              <a:off x="1615307" y="2564523"/>
              <a:ext cx="410308" cy="337343"/>
            </a:xfrm>
            <a:prstGeom prst="arc">
              <a:avLst>
                <a:gd name="adj1" fmla="val 15173581"/>
                <a:gd name="adj2" fmla="val 6671449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89039" y="2419241"/>
              <a:ext cx="63030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24646" y="2382036"/>
            <a:ext cx="2212759" cy="2763983"/>
            <a:chOff x="3224646" y="2382036"/>
            <a:chExt cx="2212759" cy="2763983"/>
          </a:xfrm>
        </p:grpSpPr>
        <p:grpSp>
          <p:nvGrpSpPr>
            <p:cNvPr id="77" name="Group 76"/>
            <p:cNvGrpSpPr/>
            <p:nvPr/>
          </p:nvGrpSpPr>
          <p:grpSpPr>
            <a:xfrm>
              <a:off x="3894995" y="2382036"/>
              <a:ext cx="1542410" cy="2763983"/>
              <a:chOff x="1460954" y="2430119"/>
              <a:chExt cx="1542410" cy="2763983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1739365" y="2430119"/>
                <a:ext cx="1081875" cy="2256639"/>
                <a:chOff x="2412030" y="2231114"/>
                <a:chExt cx="1081875" cy="2256639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2824714" y="2231114"/>
                  <a:ext cx="669191" cy="2256639"/>
                  <a:chOff x="3867473" y="2061850"/>
                  <a:chExt cx="816061" cy="2256639"/>
                </a:xfrm>
              </p:grpSpPr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3867473" y="2061850"/>
                    <a:ext cx="742627" cy="225663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Isosceles Triangle 93"/>
                  <p:cNvSpPr/>
                  <p:nvPr/>
                </p:nvSpPr>
                <p:spPr>
                  <a:xfrm>
                    <a:off x="4536664" y="3175773"/>
                    <a:ext cx="146870" cy="126612"/>
                  </a:xfrm>
                  <a:prstGeom prst="triangle">
                    <a:avLst/>
                  </a:prstGeom>
                  <a:solidFill>
                    <a:srgbClr val="4171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8" name="Rounded Rectangle 87"/>
                <p:cNvSpPr/>
                <p:nvPr/>
              </p:nvSpPr>
              <p:spPr>
                <a:xfrm>
                  <a:off x="2412030" y="2366402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2412030" y="2614088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2412030" y="2861774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2412030" y="3109460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>
                <a:xfrm>
                  <a:off x="2412030" y="3359107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>
                <a:xfrm>
                  <a:off x="2412030" y="3606793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ounded Rectangle 113"/>
                <p:cNvSpPr/>
                <p:nvPr/>
              </p:nvSpPr>
              <p:spPr>
                <a:xfrm>
                  <a:off x="2412030" y="3854479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2412030" y="4102165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1460954" y="4824770"/>
                <a:ext cx="154241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enchmark 2</a:t>
                </a:r>
              </a:p>
            </p:txBody>
          </p:sp>
        </p:grpSp>
        <p:sp>
          <p:nvSpPr>
            <p:cNvPr id="110" name="Arc 109"/>
            <p:cNvSpPr/>
            <p:nvPr/>
          </p:nvSpPr>
          <p:spPr>
            <a:xfrm flipH="1">
              <a:off x="3898714" y="2536072"/>
              <a:ext cx="410308" cy="535354"/>
            </a:xfrm>
            <a:prstGeom prst="arc">
              <a:avLst>
                <a:gd name="adj1" fmla="val 15998937"/>
                <a:gd name="adj2" fmla="val 593973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224646" y="2419241"/>
              <a:ext cx="71846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82678" y="2382036"/>
            <a:ext cx="2216478" cy="3633517"/>
            <a:chOff x="5482678" y="2382036"/>
            <a:chExt cx="2216478" cy="3633517"/>
          </a:xfrm>
        </p:grpSpPr>
        <p:grpSp>
          <p:nvGrpSpPr>
            <p:cNvPr id="119" name="Group 118"/>
            <p:cNvGrpSpPr/>
            <p:nvPr/>
          </p:nvGrpSpPr>
          <p:grpSpPr>
            <a:xfrm>
              <a:off x="6844122" y="2382036"/>
              <a:ext cx="669191" cy="3264185"/>
              <a:chOff x="3867473" y="2061850"/>
              <a:chExt cx="816061" cy="2923389"/>
            </a:xfrm>
          </p:grpSpPr>
          <p:sp>
            <p:nvSpPr>
              <p:cNvPr id="128" name="Rounded Rectangle 127"/>
              <p:cNvSpPr/>
              <p:nvPr/>
            </p:nvSpPr>
            <p:spPr>
              <a:xfrm>
                <a:off x="3867473" y="2061850"/>
                <a:ext cx="742627" cy="29233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Isosceles Triangle 128"/>
              <p:cNvSpPr/>
              <p:nvPr/>
            </p:nvSpPr>
            <p:spPr>
              <a:xfrm>
                <a:off x="4536664" y="3486764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Rounded Rectangle 119"/>
            <p:cNvSpPr/>
            <p:nvPr/>
          </p:nvSpPr>
          <p:spPr>
            <a:xfrm>
              <a:off x="6431723" y="2517324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31723" y="2765188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31723" y="3013052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31723" y="3260916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6431723" y="3508780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6431723" y="3756644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6431723" y="4004508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6431723" y="4252372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156746" y="5646221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3</a:t>
              </a:r>
            </a:p>
          </p:txBody>
        </p:sp>
        <p:sp>
          <p:nvSpPr>
            <p:cNvPr id="130" name="Arc 129"/>
            <p:cNvSpPr/>
            <p:nvPr/>
          </p:nvSpPr>
          <p:spPr>
            <a:xfrm flipH="1">
              <a:off x="6156746" y="2536072"/>
              <a:ext cx="410308" cy="735602"/>
            </a:xfrm>
            <a:prstGeom prst="arc">
              <a:avLst>
                <a:gd name="adj1" fmla="val 15998937"/>
                <a:gd name="adj2" fmla="val 593973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482678" y="2419241"/>
              <a:ext cx="71846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196B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6431723" y="4500236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6431723" y="4748100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6431723" y="4995964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6431723" y="5243831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8721976" y="3781780"/>
            <a:ext cx="6399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0633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265610"/>
            <a:ext cx="10650635" cy="4505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Sparse Access Pattern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30847" y="5710019"/>
            <a:ext cx="53303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Workload size is the same for all the tests – 1 MB</a:t>
            </a:r>
          </a:p>
          <a:p>
            <a:pPr algn="ctr"/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Flowchart: Manual Input 9"/>
          <p:cNvSpPr/>
          <p:nvPr/>
        </p:nvSpPr>
        <p:spPr>
          <a:xfrm flipV="1">
            <a:off x="1968498" y="2372552"/>
            <a:ext cx="8345395" cy="10564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5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5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5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582"/>
                </a:lnTo>
                <a:close/>
              </a:path>
            </a:pathLst>
          </a:cu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1265610"/>
            <a:ext cx="10650635" cy="4505334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3.90Ghz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_naher_yapfiles.r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1653" y="1"/>
            <a:ext cx="3180348" cy="214637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41757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1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150"/>
                            </p:stCondLst>
                            <p:childTnLst>
                              <p:par>
                                <p:cTn id="40" presetID="47" presetClass="exit" presetSubtype="0" fill="hold" nodeType="after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/>
      <p:bldP spid="10" grpId="0" animBg="1"/>
      <p:bldP spid="10" grpId="1" animBg="1"/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5458144" y="1698172"/>
            <a:ext cx="4613319" cy="3154643"/>
            <a:chOff x="5458144" y="1698172"/>
            <a:chExt cx="4613319" cy="3154643"/>
          </a:xfrm>
        </p:grpSpPr>
        <p:sp>
          <p:nvSpPr>
            <p:cNvPr id="28" name="Rounded Rectangle 27"/>
            <p:cNvSpPr/>
            <p:nvPr/>
          </p:nvSpPr>
          <p:spPr>
            <a:xfrm>
              <a:off x="5458144" y="1698172"/>
              <a:ext cx="4613319" cy="3154643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03607" y="1781062"/>
              <a:ext cx="11945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770382" y="2389978"/>
            <a:ext cx="901340" cy="2208758"/>
            <a:chOff x="5786843" y="2311600"/>
            <a:chExt cx="901340" cy="2208758"/>
          </a:xfrm>
        </p:grpSpPr>
        <p:sp>
          <p:nvSpPr>
            <p:cNvPr id="29" name="Rounded Rectangle 28"/>
            <p:cNvSpPr/>
            <p:nvPr/>
          </p:nvSpPr>
          <p:spPr>
            <a:xfrm>
              <a:off x="5786846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845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86844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786843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95573" y="850794"/>
            <a:ext cx="1619540" cy="1539184"/>
            <a:chOff x="4995573" y="850794"/>
            <a:chExt cx="1619540" cy="1539184"/>
          </a:xfrm>
        </p:grpSpPr>
        <p:cxnSp>
          <p:nvCxnSpPr>
            <p:cNvPr id="59" name="Straight Arrow Connector 58"/>
            <p:cNvCxnSpPr>
              <a:stCxn id="29" idx="0"/>
            </p:cNvCxnSpPr>
            <p:nvPr/>
          </p:nvCxnSpPr>
          <p:spPr>
            <a:xfrm flipH="1" flipV="1">
              <a:off x="5861949" y="1482436"/>
              <a:ext cx="359105" cy="90754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95573" y="850794"/>
              <a:ext cx="161954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block of 64B</a:t>
              </a:r>
            </a:p>
          </p:txBody>
        </p:sp>
      </p:grp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248673" y="1233762"/>
            <a:ext cx="922421" cy="369332"/>
            <a:chOff x="5834848" y="1895469"/>
            <a:chExt cx="922421" cy="369332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70985" y="1758049"/>
            <a:ext cx="2114426" cy="4304613"/>
            <a:chOff x="1470985" y="1758049"/>
            <a:chExt cx="2114426" cy="4304613"/>
          </a:xfrm>
        </p:grpSpPr>
        <p:grpSp>
          <p:nvGrpSpPr>
            <p:cNvPr id="74" name="Group 73"/>
            <p:cNvGrpSpPr/>
            <p:nvPr/>
          </p:nvGrpSpPr>
          <p:grpSpPr>
            <a:xfrm>
              <a:off x="2045368" y="1758049"/>
              <a:ext cx="1540043" cy="4304613"/>
              <a:chOff x="2045368" y="1758049"/>
              <a:chExt cx="1540043" cy="4304613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2340151" y="17580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340151" y="20066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340151" y="22553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340151" y="25039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340151" y="27526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340151" y="30012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340151" y="32498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340151" y="34985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340151" y="37471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340151" y="39958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340151" y="42444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340151" y="44930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340151" y="47417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340151" y="49903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340151" y="52390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340151" y="5487643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45368" y="5239009"/>
                <a:ext cx="1540043" cy="823653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54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 rot="16200000">
              <a:off x="973413" y="3228885"/>
              <a:ext cx="1518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949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85871" y="1498928"/>
            <a:ext cx="21034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Do not do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it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Optimizations Rules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5732" y="1449415"/>
            <a:ext cx="56938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0. 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/>
          <p:cNvCxnSpPr>
            <a:stCxn id="6" idx="3"/>
          </p:cNvCxnSpPr>
          <p:nvPr/>
        </p:nvCxnSpPr>
        <p:spPr>
          <a:xfrm flipH="1" flipV="1">
            <a:off x="1213104" y="1729760"/>
            <a:ext cx="2176228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1486886"/>
            <a:ext cx="2606040" cy="47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01139"/>
            <a:ext cx="10515600" cy="4485323"/>
          </a:xfrm>
          <a:noFill/>
          <a:ln>
            <a:noFill/>
          </a:ln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200"/>
              </a:spcBef>
              <a:buSzPct val="110000"/>
              <a:buFont typeface="+mj-lt"/>
              <a:buAutoNum type="arabicPeriod"/>
            </a:pPr>
            <a:r>
              <a:rPr lang="en-US" sz="2400" dirty="0" smtClean="0"/>
              <a:t>Measure it!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SzPct val="110000"/>
              <a:buFont typeface="+mj-lt"/>
              <a:buAutoNum type="arabicPeriod"/>
            </a:pPr>
            <a:r>
              <a:rPr lang="en-US" sz="2400" dirty="0" smtClean="0"/>
              <a:t>Do educated decisions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SzPct val="110000"/>
              <a:buFont typeface="+mj-lt"/>
              <a:buAutoNum type="arabicPeriod"/>
            </a:pPr>
            <a:r>
              <a:rPr lang="en-US" sz="2400" dirty="0" smtClean="0"/>
              <a:t>Do not reinvent the wheel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SzPct val="110000"/>
              <a:buFont typeface="+mj-lt"/>
              <a:buAutoNum type="arabicPeriod"/>
            </a:pPr>
            <a:r>
              <a:rPr lang="en-US" sz="2400" dirty="0" smtClean="0"/>
              <a:t>Optimize in the following order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General algorithm (e.g., </a:t>
            </a:r>
            <a:r>
              <a:rPr lang="en-US" sz="2200" dirty="0" smtClean="0">
                <a:latin typeface="Consolas" panose="020B0609020204030204" pitchFamily="49" charset="0"/>
              </a:rPr>
              <a:t>O(</a:t>
            </a:r>
            <a:r>
              <a:rPr lang="en-US" sz="2200" dirty="0" err="1" smtClean="0">
                <a:latin typeface="Consolas" panose="020B0609020204030204" pitchFamily="49" charset="0"/>
              </a:rPr>
              <a:t>NlogN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 vs. </a:t>
            </a:r>
            <a:r>
              <a:rPr lang="en-US" sz="2200" dirty="0">
                <a:latin typeface="Consolas" panose="020B0609020204030204" pitchFamily="49" charset="0"/>
              </a:rPr>
              <a:t>O(N^2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Memory allocation, copy vs. move, etc.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Data organization in memory and access patterns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Code footprint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Branches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1213104" y="3493008"/>
            <a:ext cx="6321552" cy="8778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13104" y="4785141"/>
            <a:ext cx="6321552" cy="12155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4366969"/>
            <a:ext cx="707136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>
              <a:spcBef>
                <a:spcPts val="800"/>
              </a:spcBef>
              <a:buFont typeface="Roboto" panose="02000000000000000000" pitchFamily="2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organization in memory and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1355626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 animBg="1"/>
      <p:bldP spid="15" grpId="0" animBg="1"/>
      <p:bldP spid="16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40151" y="17580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40151" y="20066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40151" y="22553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40151" y="25039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40151" y="27526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40151" y="3001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340151" y="32498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340151" y="34985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40151" y="37471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40151" y="39958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40151" y="42444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340151" y="44930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340151" y="47417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340151" y="4990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340151" y="52390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40151" y="548764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45368" y="5239009"/>
            <a:ext cx="1540043" cy="82365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58144" y="1698172"/>
            <a:ext cx="4613319" cy="3154643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70382" y="2389978"/>
            <a:ext cx="901340" cy="2208758"/>
            <a:chOff x="5786843" y="2311600"/>
            <a:chExt cx="901340" cy="2208758"/>
          </a:xfrm>
        </p:grpSpPr>
        <p:sp>
          <p:nvSpPr>
            <p:cNvPr id="29" name="Rounded Rectangle 28"/>
            <p:cNvSpPr/>
            <p:nvPr/>
          </p:nvSpPr>
          <p:spPr>
            <a:xfrm>
              <a:off x="5786846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845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86844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786843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799549" y="2389978"/>
            <a:ext cx="901340" cy="2208758"/>
            <a:chOff x="6805746" y="2311600"/>
            <a:chExt cx="901340" cy="2208758"/>
          </a:xfrm>
        </p:grpSpPr>
        <p:sp>
          <p:nvSpPr>
            <p:cNvPr id="33" name="Rounded Rectangle 32"/>
            <p:cNvSpPr/>
            <p:nvPr/>
          </p:nvSpPr>
          <p:spPr>
            <a:xfrm>
              <a:off x="6805749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805748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805747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805746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828716" y="2389978"/>
            <a:ext cx="901340" cy="2208758"/>
            <a:chOff x="7824646" y="2311600"/>
            <a:chExt cx="901340" cy="2208758"/>
          </a:xfrm>
        </p:grpSpPr>
        <p:sp>
          <p:nvSpPr>
            <p:cNvPr id="37" name="Rounded Rectangle 36"/>
            <p:cNvSpPr/>
            <p:nvPr/>
          </p:nvSpPr>
          <p:spPr>
            <a:xfrm>
              <a:off x="7824649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824648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824647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824646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857884" y="2389978"/>
            <a:ext cx="901340" cy="2208758"/>
            <a:chOff x="8874345" y="2311600"/>
            <a:chExt cx="901340" cy="2208758"/>
          </a:xfrm>
        </p:grpSpPr>
        <p:sp>
          <p:nvSpPr>
            <p:cNvPr id="41" name="Rounded Rectangle 40"/>
            <p:cNvSpPr/>
            <p:nvPr/>
          </p:nvSpPr>
          <p:spPr>
            <a:xfrm>
              <a:off x="8874348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874347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874346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874345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103607" y="1781062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5718765" y="5163558"/>
            <a:ext cx="4092075" cy="461194"/>
            <a:chOff x="5718765" y="5163558"/>
            <a:chExt cx="4092075" cy="461194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5718765" y="5163558"/>
              <a:ext cx="409207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379120" y="5224642"/>
              <a:ext cx="77136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ways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428224" y="2304282"/>
            <a:ext cx="968487" cy="2406572"/>
            <a:chOff x="10428224" y="2304282"/>
            <a:chExt cx="968487" cy="2406572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0428224" y="2304282"/>
              <a:ext cx="0" cy="240657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0724732" y="3182668"/>
              <a:ext cx="67197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sets</a:t>
              </a:r>
            </a:p>
          </p:txBody>
        </p:sp>
      </p:grp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 rot="16200000">
            <a:off x="973413" y="3228885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29" idx="1"/>
          </p:cNvCxnSpPr>
          <p:nvPr/>
        </p:nvCxnSpPr>
        <p:spPr>
          <a:xfrm flipV="1">
            <a:off x="3171094" y="2582347"/>
            <a:ext cx="2599291" cy="282804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3171094" y="3113791"/>
            <a:ext cx="2547671" cy="688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3"/>
            <a:endCxn id="31" idx="1"/>
          </p:cNvCxnSpPr>
          <p:nvPr/>
        </p:nvCxnSpPr>
        <p:spPr>
          <a:xfrm>
            <a:off x="3171094" y="3362431"/>
            <a:ext cx="2599289" cy="43593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3"/>
            <a:endCxn id="32" idx="1"/>
          </p:cNvCxnSpPr>
          <p:nvPr/>
        </p:nvCxnSpPr>
        <p:spPr>
          <a:xfrm>
            <a:off x="3171094" y="3611071"/>
            <a:ext cx="2599288" cy="79529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with sparse patterns?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40151" y="17580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40151" y="20066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40151" y="22553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40151" y="25039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40151" y="27526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40151" y="3001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340151" y="32498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340151" y="34985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40151" y="37471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40151" y="39958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40151" y="42444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340151" y="44930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340151" y="47417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340151" y="4990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340151" y="52390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40151" y="548764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45368" y="5239009"/>
            <a:ext cx="1540043" cy="82365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58144" y="1698172"/>
            <a:ext cx="4613319" cy="3154643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70385" y="2389978"/>
            <a:ext cx="3988839" cy="384738"/>
            <a:chOff x="5770385" y="2389978"/>
            <a:chExt cx="3988839" cy="384738"/>
          </a:xfrm>
        </p:grpSpPr>
        <p:sp>
          <p:nvSpPr>
            <p:cNvPr id="29" name="Rounded Rectangle 28"/>
            <p:cNvSpPr/>
            <p:nvPr/>
          </p:nvSpPr>
          <p:spPr>
            <a:xfrm>
              <a:off x="5770385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799552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828719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8857887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70384" y="2997985"/>
            <a:ext cx="3988839" cy="384738"/>
            <a:chOff x="5770384" y="2997985"/>
            <a:chExt cx="3988839" cy="384738"/>
          </a:xfrm>
        </p:grpSpPr>
        <p:sp>
          <p:nvSpPr>
            <p:cNvPr id="30" name="Rounded Rectangle 29"/>
            <p:cNvSpPr/>
            <p:nvPr/>
          </p:nvSpPr>
          <p:spPr>
            <a:xfrm>
              <a:off x="5770384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799551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828718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857886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70383" y="3605992"/>
            <a:ext cx="3988839" cy="384738"/>
            <a:chOff x="5770383" y="3605992"/>
            <a:chExt cx="3988839" cy="384738"/>
          </a:xfrm>
        </p:grpSpPr>
        <p:sp>
          <p:nvSpPr>
            <p:cNvPr id="31" name="Rounded Rectangle 30"/>
            <p:cNvSpPr/>
            <p:nvPr/>
          </p:nvSpPr>
          <p:spPr>
            <a:xfrm>
              <a:off x="5770383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799550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828717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857885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70382" y="4213998"/>
            <a:ext cx="3988839" cy="384738"/>
            <a:chOff x="5770382" y="4213998"/>
            <a:chExt cx="3988839" cy="384738"/>
          </a:xfrm>
        </p:grpSpPr>
        <p:sp>
          <p:nvSpPr>
            <p:cNvPr id="32" name="Rounded Rectangle 31"/>
            <p:cNvSpPr/>
            <p:nvPr/>
          </p:nvSpPr>
          <p:spPr>
            <a:xfrm>
              <a:off x="5770382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99549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828716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857884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103607" y="1781062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718765" y="5163558"/>
            <a:ext cx="4092075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428224" y="2304282"/>
            <a:ext cx="0" cy="240657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79120" y="5224642"/>
            <a:ext cx="77136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724732" y="3182668"/>
            <a:ext cx="67197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sets</a:t>
            </a:r>
          </a:p>
        </p:txBody>
      </p: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 rot="16200000">
            <a:off x="973413" y="3228885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29" idx="1"/>
          </p:cNvCxnSpPr>
          <p:nvPr/>
        </p:nvCxnSpPr>
        <p:spPr>
          <a:xfrm flipV="1">
            <a:off x="3171094" y="2582347"/>
            <a:ext cx="2599291" cy="282804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3171094" y="3113791"/>
            <a:ext cx="2547671" cy="688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3"/>
            <a:endCxn id="31" idx="1"/>
          </p:cNvCxnSpPr>
          <p:nvPr/>
        </p:nvCxnSpPr>
        <p:spPr>
          <a:xfrm>
            <a:off x="3171094" y="3362431"/>
            <a:ext cx="2599289" cy="43593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3"/>
            <a:endCxn id="32" idx="1"/>
          </p:cNvCxnSpPr>
          <p:nvPr/>
        </p:nvCxnSpPr>
        <p:spPr>
          <a:xfrm>
            <a:off x="3171094" y="3611071"/>
            <a:ext cx="2599288" cy="79529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/>
          <p:nvPr/>
        </p:nvSpPr>
        <p:spPr>
          <a:xfrm flipH="1">
            <a:off x="2097530" y="1779858"/>
            <a:ext cx="410308" cy="535354"/>
          </a:xfrm>
          <a:prstGeom prst="arc">
            <a:avLst>
              <a:gd name="adj1" fmla="val 15998937"/>
              <a:gd name="adj2" fmla="val 5939737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423462" y="1663027"/>
            <a:ext cx="71846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128B</a:t>
            </a:r>
          </a:p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394569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4" grpId="0" animBg="1"/>
      <p:bldP spid="26" grpId="0" animBg="1"/>
      <p:bldP spid="64" grpId="0" animBg="1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1780" y="1202670"/>
            <a:ext cx="8444204" cy="4406382"/>
          </a:xfrm>
          <a:prstGeom prst="roundRect">
            <a:avLst>
              <a:gd name="adj" fmla="val 269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4755" y="135176"/>
            <a:ext cx="1951579" cy="165248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594313" y="2058196"/>
            <a:ext cx="1466850" cy="1811659"/>
            <a:chOff x="9594313" y="2058196"/>
            <a:chExt cx="1466850" cy="1811659"/>
          </a:xfrm>
        </p:grpSpPr>
        <p:sp>
          <p:nvSpPr>
            <p:cNvPr id="23" name="TextBox 22"/>
            <p:cNvSpPr txBox="1"/>
            <p:nvPr/>
          </p:nvSpPr>
          <p:spPr>
            <a:xfrm>
              <a:off x="9683470" y="2058196"/>
              <a:ext cx="1146468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~0.5 ns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594313" y="2653335"/>
              <a:ext cx="1466850" cy="1216520"/>
              <a:chOff x="9517119" y="3523205"/>
              <a:chExt cx="1466850" cy="1216520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9606276" y="3523205"/>
                <a:ext cx="1280295" cy="1216520"/>
              </a:xfrm>
              <a:prstGeom prst="roundRect">
                <a:avLst>
                  <a:gd name="adj" fmla="val 6667"/>
                </a:avLst>
              </a:prstGeom>
              <a:gradFill>
                <a:gsLst>
                  <a:gs pos="0">
                    <a:srgbClr val="0081B3"/>
                  </a:gs>
                  <a:gs pos="50000">
                    <a:srgbClr val="00A2E2"/>
                  </a:gs>
                  <a:gs pos="99000">
                    <a:srgbClr val="00A2E2"/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517119" y="3906452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657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eft-Right Arrow 28"/>
          <p:cNvSpPr/>
          <p:nvPr/>
        </p:nvSpPr>
        <p:spPr>
          <a:xfrm>
            <a:off x="4915501" y="1803006"/>
            <a:ext cx="185803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Multi-Core CPU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052220" y="3043695"/>
            <a:ext cx="220091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580559" y="1257301"/>
            <a:ext cx="2026510" cy="431438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30" name="Left-Right Arrow 29"/>
          <p:cNvSpPr/>
          <p:nvPr/>
        </p:nvSpPr>
        <p:spPr>
          <a:xfrm>
            <a:off x="6908316" y="1803985"/>
            <a:ext cx="2683553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211878" y="1261839"/>
            <a:ext cx="1312330" cy="1551017"/>
            <a:chOff x="6209782" y="2487065"/>
            <a:chExt cx="1312330" cy="1551017"/>
          </a:xfrm>
        </p:grpSpPr>
        <p:sp>
          <p:nvSpPr>
            <p:cNvPr id="17" name="Rounded Rectangle 16"/>
            <p:cNvSpPr/>
            <p:nvPr/>
          </p:nvSpPr>
          <p:spPr>
            <a:xfrm>
              <a:off x="6209782" y="2487065"/>
              <a:ext cx="1312330" cy="1551017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41168" y="2799930"/>
              <a:ext cx="11301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en-US" b="1" baseline="300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nd</a:t>
              </a:r>
              <a:endPara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level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12739" y="1598913"/>
            <a:ext cx="894124" cy="876869"/>
            <a:chOff x="8112739" y="2880124"/>
            <a:chExt cx="894124" cy="876869"/>
          </a:xfrm>
        </p:grpSpPr>
        <p:sp>
          <p:nvSpPr>
            <p:cNvPr id="7" name="Rounded Rectangle 6"/>
            <p:cNvSpPr/>
            <p:nvPr/>
          </p:nvSpPr>
          <p:spPr>
            <a:xfrm>
              <a:off x="8124825" y="2880124"/>
              <a:ext cx="866775" cy="876869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12739" y="2925078"/>
              <a:ext cx="8941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 </a:t>
              </a:r>
            </a:p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1st level</a:t>
              </a:r>
            </a:p>
          </p:txBody>
        </p:sp>
      </p:grpSp>
      <p:sp>
        <p:nvSpPr>
          <p:cNvPr id="63" name="Left-Right Arrow 62"/>
          <p:cNvSpPr/>
          <p:nvPr/>
        </p:nvSpPr>
        <p:spPr>
          <a:xfrm>
            <a:off x="4915501" y="4593192"/>
            <a:ext cx="185803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-Right Arrow 63"/>
          <p:cNvSpPr/>
          <p:nvPr/>
        </p:nvSpPr>
        <p:spPr>
          <a:xfrm>
            <a:off x="6908316" y="4594171"/>
            <a:ext cx="2683553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6211878" y="4052025"/>
            <a:ext cx="1312330" cy="1551017"/>
            <a:chOff x="6209782" y="2487065"/>
            <a:chExt cx="1312330" cy="1551017"/>
          </a:xfrm>
        </p:grpSpPr>
        <p:sp>
          <p:nvSpPr>
            <p:cNvPr id="66" name="Rounded Rectangle 65"/>
            <p:cNvSpPr/>
            <p:nvPr/>
          </p:nvSpPr>
          <p:spPr>
            <a:xfrm>
              <a:off x="6209782" y="2487065"/>
              <a:ext cx="1312330" cy="1551017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341168" y="2799930"/>
              <a:ext cx="11301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en-US" b="1" baseline="300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nd</a:t>
              </a:r>
              <a:endPara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level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112739" y="4389099"/>
            <a:ext cx="894124" cy="876869"/>
            <a:chOff x="8112739" y="2880124"/>
            <a:chExt cx="894124" cy="876869"/>
          </a:xfrm>
        </p:grpSpPr>
        <p:sp>
          <p:nvSpPr>
            <p:cNvPr id="69" name="Rounded Rectangle 68"/>
            <p:cNvSpPr/>
            <p:nvPr/>
          </p:nvSpPr>
          <p:spPr>
            <a:xfrm>
              <a:off x="8124825" y="2880124"/>
              <a:ext cx="866775" cy="876869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112739" y="2925078"/>
              <a:ext cx="8941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 </a:t>
              </a:r>
            </a:p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1st level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124825" y="2634982"/>
            <a:ext cx="81144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9849694" y="1372979"/>
            <a:ext cx="1466850" cy="1216520"/>
            <a:chOff x="9517119" y="3523205"/>
            <a:chExt cx="1466850" cy="1216520"/>
          </a:xfrm>
        </p:grpSpPr>
        <p:sp>
          <p:nvSpPr>
            <p:cNvPr id="78" name="Rounded Rectangle 77"/>
            <p:cNvSpPr/>
            <p:nvPr/>
          </p:nvSpPr>
          <p:spPr>
            <a:xfrm>
              <a:off x="9606276" y="3523205"/>
              <a:ext cx="1280295" cy="1216520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0081B3"/>
                </a:gs>
                <a:gs pos="50000">
                  <a:srgbClr val="00A2E2"/>
                </a:gs>
                <a:gs pos="99000">
                  <a:srgbClr val="00A2E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517119" y="3691009"/>
              <a:ext cx="146685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  <a:p>
              <a:pPr algn="ctr"/>
              <a:r>
                <a:rPr lang="en-US" sz="2800" b="1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0</a:t>
              </a:r>
              <a:endParaRPr lang="en-US" sz="2800" b="1" dirty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9886950" y="4275902"/>
            <a:ext cx="1466850" cy="1216520"/>
            <a:chOff x="9517119" y="3523205"/>
            <a:chExt cx="1466850" cy="1216520"/>
          </a:xfrm>
        </p:grpSpPr>
        <p:sp>
          <p:nvSpPr>
            <p:cNvPr id="81" name="Rounded Rectangle 80"/>
            <p:cNvSpPr/>
            <p:nvPr/>
          </p:nvSpPr>
          <p:spPr>
            <a:xfrm>
              <a:off x="9606276" y="3523205"/>
              <a:ext cx="1280295" cy="1216520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0081B3"/>
                </a:gs>
                <a:gs pos="50000">
                  <a:srgbClr val="00A2E2"/>
                </a:gs>
                <a:gs pos="99000">
                  <a:srgbClr val="00A2E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517119" y="3691009"/>
              <a:ext cx="146685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  <a:p>
              <a:pPr algn="ctr"/>
              <a:r>
                <a:rPr lang="en-US" sz="2800" b="1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N</a:t>
              </a:r>
              <a:endParaRPr lang="en-US" sz="2800" b="1" dirty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Memory </a:t>
            </a:r>
            <a:r>
              <a:rPr lang="en-US" dirty="0"/>
              <a:t>S</a:t>
            </a:r>
            <a:r>
              <a:rPr lang="en-US" dirty="0" smtClean="0"/>
              <a:t>o Important?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22187" y="2199324"/>
            <a:ext cx="5466533" cy="2406260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 from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inputs from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result to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 from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  <a:endParaRPr lang="en-US" sz="2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inputs from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  <a:endParaRPr lang="en-US" sz="2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0956" y="3340107"/>
            <a:ext cx="1951579" cy="16524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8219" y="1611629"/>
            <a:ext cx="83118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8925" indent="-288925">
              <a:buSzPct val="12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steps to execute an instruction: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2187" y="4605583"/>
            <a:ext cx="5466533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8932912" y="1769801"/>
            <a:ext cx="2212287" cy="1482232"/>
          </a:xfrm>
          <a:prstGeom prst="cloudCallout">
            <a:avLst>
              <a:gd name="adj1" fmla="val -26144"/>
              <a:gd name="adj2" fmla="val 8009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10179" y="229798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94175" y="227381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23816" y="220535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39056" y="224446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218051" y="224446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9296320" y="228819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01140" y="4451190"/>
            <a:ext cx="5587580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83868" y="1689209"/>
            <a:ext cx="3877333" cy="398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98220" y="4789310"/>
            <a:ext cx="90048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8925" indent="-288925">
              <a:buSzPct val="12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CPU </a:t>
            </a:r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works a lot with </a:t>
            </a:r>
            <a:r>
              <a:rPr lang="en-US" sz="28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4" grpId="0" animBg="1"/>
      <p:bldP spid="34" grpId="1" animBg="1"/>
      <p:bldP spid="46" grpId="0" animBg="1"/>
      <p:bldP spid="46" grpId="1" animBg="1"/>
      <p:bldP spid="17" grpId="0" animBg="1"/>
      <p:bldP spid="11" grpId="0" animBg="1"/>
      <p:bldP spid="11" grpId="1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Memory Fast?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22187" y="2199324"/>
            <a:ext cx="5466533" cy="2406260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 from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inputs from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result to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8219" y="1611629"/>
            <a:ext cx="83118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8925" indent="-288925">
              <a:buSzPct val="12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steps to execute an instruction: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94677" y="4015238"/>
            <a:ext cx="6321552" cy="4607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94677" y="2147115"/>
            <a:ext cx="6321552" cy="141339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  <a:solidFill>
            <a:schemeClr val="accent6"/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~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0.5 ns</a:t>
            </a:r>
          </a:p>
        </p:txBody>
      </p:sp>
    </p:spTree>
    <p:extLst>
      <p:ext uri="{BB962C8B-B14F-4D97-AF65-F5344CB8AC3E}">
        <p14:creationId xmlns:p14="http://schemas.microsoft.com/office/powerpoint/2010/main" val="7368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6" grpId="0" animBg="1"/>
      <p:bldP spid="26" grpId="1" animBg="1"/>
      <p:bldP spid="30" grpId="0" animBg="1"/>
      <p:bldP spid="30" grpId="1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Memory Fast?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22187" y="2199324"/>
            <a:ext cx="5466533" cy="2406260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 from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inputs from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result to </a:t>
            </a:r>
            <a:r>
              <a:rPr lang="en-US" sz="2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memory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8219" y="1611629"/>
            <a:ext cx="83118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8925" indent="-288925">
              <a:buSzPct val="12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steps to execute an instruction: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94677" y="3554963"/>
            <a:ext cx="6321552" cy="92099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94677" y="2147115"/>
            <a:ext cx="6321552" cy="9226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~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0.5 ns</a:t>
            </a:r>
          </a:p>
        </p:txBody>
      </p:sp>
    </p:spTree>
    <p:extLst>
      <p:ext uri="{BB962C8B-B14F-4D97-AF65-F5344CB8AC3E}">
        <p14:creationId xmlns:p14="http://schemas.microsoft.com/office/powerpoint/2010/main" val="295431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smtClean="0"/>
              <a:t>Memory </a:t>
            </a:r>
            <a:r>
              <a:rPr lang="en-US" dirty="0"/>
              <a:t>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576018"/>
            <a:chOff x="4412215" y="2238375"/>
            <a:chExt cx="2207357" cy="25760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352728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1580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~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~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200"/>
                            </p:stCondLst>
                            <p:childTnLst>
                              <p:par>
                                <p:cTn id="23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24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33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41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49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3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Real Life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45" y="2238375"/>
            <a:ext cx="2207357" cy="2207357"/>
          </a:xfrm>
          <a:prstGeom prst="rect">
            <a:avLst/>
          </a:prstGeom>
        </p:spPr>
      </p:pic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92210" y="2519687"/>
            <a:ext cx="1951579" cy="1652481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196791" y="3737998"/>
            <a:ext cx="184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714274" y="3737998"/>
            <a:ext cx="184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561728" y="3737998"/>
            <a:ext cx="184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904741" y="4298709"/>
            <a:ext cx="1841943" cy="1852931"/>
            <a:chOff x="904741" y="4298709"/>
            <a:chExt cx="1841943" cy="1852931"/>
          </a:xfrm>
        </p:grpSpPr>
        <p:grpSp>
          <p:nvGrpSpPr>
            <p:cNvPr id="96" name="Group 95"/>
            <p:cNvGrpSpPr/>
            <p:nvPr/>
          </p:nvGrpSpPr>
          <p:grpSpPr>
            <a:xfrm>
              <a:off x="1265978" y="4298709"/>
              <a:ext cx="1258571" cy="1360837"/>
              <a:chOff x="1265978" y="4345009"/>
              <a:chExt cx="1258571" cy="1360837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2088304" y="4999091"/>
                <a:ext cx="436245" cy="706755"/>
              </a:xfrm>
              <a:custGeom>
                <a:avLst/>
                <a:gdLst>
                  <a:gd name="connsiteX0" fmla="*/ 1905 w 421005"/>
                  <a:gd name="connsiteY0" fmla="*/ 716280 h 716280"/>
                  <a:gd name="connsiteX1" fmla="*/ 421005 w 421005"/>
                  <a:gd name="connsiteY1" fmla="*/ 464820 h 716280"/>
                  <a:gd name="connsiteX2" fmla="*/ 415290 w 421005"/>
                  <a:gd name="connsiteY2" fmla="*/ 0 h 716280"/>
                  <a:gd name="connsiteX3" fmla="*/ 0 w 421005"/>
                  <a:gd name="connsiteY3" fmla="*/ 262890 h 716280"/>
                  <a:gd name="connsiteX4" fmla="*/ 1905 w 421005"/>
                  <a:gd name="connsiteY4" fmla="*/ 716280 h 716280"/>
                  <a:gd name="connsiteX0" fmla="*/ 1905 w 421005"/>
                  <a:gd name="connsiteY0" fmla="*/ 704850 h 704850"/>
                  <a:gd name="connsiteX1" fmla="*/ 421005 w 421005"/>
                  <a:gd name="connsiteY1" fmla="*/ 453390 h 704850"/>
                  <a:gd name="connsiteX2" fmla="*/ 415290 w 421005"/>
                  <a:gd name="connsiteY2" fmla="*/ 0 h 704850"/>
                  <a:gd name="connsiteX3" fmla="*/ 0 w 421005"/>
                  <a:gd name="connsiteY3" fmla="*/ 251460 h 704850"/>
                  <a:gd name="connsiteX4" fmla="*/ 1905 w 421005"/>
                  <a:gd name="connsiteY4" fmla="*/ 704850 h 704850"/>
                  <a:gd name="connsiteX0" fmla="*/ 0 w 421005"/>
                  <a:gd name="connsiteY0" fmla="*/ 706755 h 706755"/>
                  <a:gd name="connsiteX1" fmla="*/ 421005 w 421005"/>
                  <a:gd name="connsiteY1" fmla="*/ 453390 h 706755"/>
                  <a:gd name="connsiteX2" fmla="*/ 415290 w 421005"/>
                  <a:gd name="connsiteY2" fmla="*/ 0 h 706755"/>
                  <a:gd name="connsiteX3" fmla="*/ 0 w 421005"/>
                  <a:gd name="connsiteY3" fmla="*/ 251460 h 706755"/>
                  <a:gd name="connsiteX4" fmla="*/ 0 w 421005"/>
                  <a:gd name="connsiteY4" fmla="*/ 706755 h 706755"/>
                  <a:gd name="connsiteX0" fmla="*/ 0 w 426720"/>
                  <a:gd name="connsiteY0" fmla="*/ 701040 h 701040"/>
                  <a:gd name="connsiteX1" fmla="*/ 426720 w 426720"/>
                  <a:gd name="connsiteY1" fmla="*/ 453390 h 701040"/>
                  <a:gd name="connsiteX2" fmla="*/ 421005 w 426720"/>
                  <a:gd name="connsiteY2" fmla="*/ 0 h 701040"/>
                  <a:gd name="connsiteX3" fmla="*/ 5715 w 426720"/>
                  <a:gd name="connsiteY3" fmla="*/ 251460 h 701040"/>
                  <a:gd name="connsiteX4" fmla="*/ 0 w 426720"/>
                  <a:gd name="connsiteY4" fmla="*/ 701040 h 701040"/>
                  <a:gd name="connsiteX0" fmla="*/ 0 w 426720"/>
                  <a:gd name="connsiteY0" fmla="*/ 701040 h 701040"/>
                  <a:gd name="connsiteX1" fmla="*/ 426720 w 426720"/>
                  <a:gd name="connsiteY1" fmla="*/ 453390 h 701040"/>
                  <a:gd name="connsiteX2" fmla="*/ 421005 w 426720"/>
                  <a:gd name="connsiteY2" fmla="*/ 0 h 701040"/>
                  <a:gd name="connsiteX3" fmla="*/ 11430 w 426720"/>
                  <a:gd name="connsiteY3" fmla="*/ 249555 h 701040"/>
                  <a:gd name="connsiteX4" fmla="*/ 0 w 426720"/>
                  <a:gd name="connsiteY4" fmla="*/ 701040 h 701040"/>
                  <a:gd name="connsiteX0" fmla="*/ 0 w 426720"/>
                  <a:gd name="connsiteY0" fmla="*/ 701040 h 701040"/>
                  <a:gd name="connsiteX1" fmla="*/ 426720 w 426720"/>
                  <a:gd name="connsiteY1" fmla="*/ 453390 h 701040"/>
                  <a:gd name="connsiteX2" fmla="*/ 421005 w 426720"/>
                  <a:gd name="connsiteY2" fmla="*/ 0 h 701040"/>
                  <a:gd name="connsiteX3" fmla="*/ 7620 w 426720"/>
                  <a:gd name="connsiteY3" fmla="*/ 247650 h 701040"/>
                  <a:gd name="connsiteX4" fmla="*/ 0 w 426720"/>
                  <a:gd name="connsiteY4" fmla="*/ 701040 h 701040"/>
                  <a:gd name="connsiteX0" fmla="*/ 7620 w 434340"/>
                  <a:gd name="connsiteY0" fmla="*/ 701040 h 701040"/>
                  <a:gd name="connsiteX1" fmla="*/ 434340 w 434340"/>
                  <a:gd name="connsiteY1" fmla="*/ 453390 h 701040"/>
                  <a:gd name="connsiteX2" fmla="*/ 428625 w 434340"/>
                  <a:gd name="connsiteY2" fmla="*/ 0 h 701040"/>
                  <a:gd name="connsiteX3" fmla="*/ 0 w 434340"/>
                  <a:gd name="connsiteY3" fmla="*/ 255270 h 701040"/>
                  <a:gd name="connsiteX4" fmla="*/ 7620 w 434340"/>
                  <a:gd name="connsiteY4" fmla="*/ 701040 h 701040"/>
                  <a:gd name="connsiteX0" fmla="*/ 0 w 434340"/>
                  <a:gd name="connsiteY0" fmla="*/ 706755 h 706755"/>
                  <a:gd name="connsiteX1" fmla="*/ 434340 w 434340"/>
                  <a:gd name="connsiteY1" fmla="*/ 453390 h 706755"/>
                  <a:gd name="connsiteX2" fmla="*/ 428625 w 434340"/>
                  <a:gd name="connsiteY2" fmla="*/ 0 h 706755"/>
                  <a:gd name="connsiteX3" fmla="*/ 0 w 434340"/>
                  <a:gd name="connsiteY3" fmla="*/ 255270 h 706755"/>
                  <a:gd name="connsiteX4" fmla="*/ 0 w 434340"/>
                  <a:gd name="connsiteY4" fmla="*/ 706755 h 706755"/>
                  <a:gd name="connsiteX0" fmla="*/ 1905 w 436245"/>
                  <a:gd name="connsiteY0" fmla="*/ 706755 h 706755"/>
                  <a:gd name="connsiteX1" fmla="*/ 436245 w 436245"/>
                  <a:gd name="connsiteY1" fmla="*/ 453390 h 706755"/>
                  <a:gd name="connsiteX2" fmla="*/ 430530 w 436245"/>
                  <a:gd name="connsiteY2" fmla="*/ 0 h 706755"/>
                  <a:gd name="connsiteX3" fmla="*/ 0 w 436245"/>
                  <a:gd name="connsiteY3" fmla="*/ 255270 h 706755"/>
                  <a:gd name="connsiteX4" fmla="*/ 1905 w 436245"/>
                  <a:gd name="connsiteY4" fmla="*/ 706755 h 70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245" h="706755">
                    <a:moveTo>
                      <a:pt x="1905" y="706755"/>
                    </a:moveTo>
                    <a:lnTo>
                      <a:pt x="436245" y="453390"/>
                    </a:lnTo>
                    <a:lnTo>
                      <a:pt x="430530" y="0"/>
                    </a:lnTo>
                    <a:lnTo>
                      <a:pt x="0" y="255270"/>
                    </a:lnTo>
                    <a:lnTo>
                      <a:pt x="1905" y="706755"/>
                    </a:lnTo>
                    <a:close/>
                  </a:path>
                </a:pathLst>
              </a:custGeom>
              <a:solidFill>
                <a:srgbClr val="384E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1271693" y="4788339"/>
                <a:ext cx="817245" cy="914400"/>
              </a:xfrm>
              <a:custGeom>
                <a:avLst/>
                <a:gdLst>
                  <a:gd name="connsiteX0" fmla="*/ 0 w 815340"/>
                  <a:gd name="connsiteY0" fmla="*/ 0 h 914400"/>
                  <a:gd name="connsiteX1" fmla="*/ 0 w 815340"/>
                  <a:gd name="connsiteY1" fmla="*/ 445770 h 914400"/>
                  <a:gd name="connsiteX2" fmla="*/ 815340 w 815340"/>
                  <a:gd name="connsiteY2" fmla="*/ 914400 h 914400"/>
                  <a:gd name="connsiteX3" fmla="*/ 811530 w 815340"/>
                  <a:gd name="connsiteY3" fmla="*/ 462915 h 914400"/>
                  <a:gd name="connsiteX4" fmla="*/ 0 w 815340"/>
                  <a:gd name="connsiteY4" fmla="*/ 0 h 914400"/>
                  <a:gd name="connsiteX0" fmla="*/ 0 w 817245"/>
                  <a:gd name="connsiteY0" fmla="*/ 0 h 914400"/>
                  <a:gd name="connsiteX1" fmla="*/ 0 w 817245"/>
                  <a:gd name="connsiteY1" fmla="*/ 445770 h 914400"/>
                  <a:gd name="connsiteX2" fmla="*/ 815340 w 817245"/>
                  <a:gd name="connsiteY2" fmla="*/ 914400 h 914400"/>
                  <a:gd name="connsiteX3" fmla="*/ 817245 w 817245"/>
                  <a:gd name="connsiteY3" fmla="*/ 464820 h 914400"/>
                  <a:gd name="connsiteX4" fmla="*/ 0 w 817245"/>
                  <a:gd name="connsiteY4" fmla="*/ 0 h 914400"/>
                  <a:gd name="connsiteX0" fmla="*/ 0 w 817245"/>
                  <a:gd name="connsiteY0" fmla="*/ 0 h 914400"/>
                  <a:gd name="connsiteX1" fmla="*/ 0 w 817245"/>
                  <a:gd name="connsiteY1" fmla="*/ 445770 h 914400"/>
                  <a:gd name="connsiteX2" fmla="*/ 815340 w 817245"/>
                  <a:gd name="connsiteY2" fmla="*/ 914400 h 914400"/>
                  <a:gd name="connsiteX3" fmla="*/ 817245 w 817245"/>
                  <a:gd name="connsiteY3" fmla="*/ 464820 h 914400"/>
                  <a:gd name="connsiteX4" fmla="*/ 0 w 817245"/>
                  <a:gd name="connsiteY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245" h="914400">
                    <a:moveTo>
                      <a:pt x="0" y="0"/>
                    </a:moveTo>
                    <a:lnTo>
                      <a:pt x="0" y="445770"/>
                    </a:lnTo>
                    <a:lnTo>
                      <a:pt x="815340" y="914400"/>
                    </a:lnTo>
                    <a:lnTo>
                      <a:pt x="817245" y="4648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C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238786" y="5292630"/>
                <a:ext cx="137160" cy="396240"/>
              </a:xfrm>
              <a:custGeom>
                <a:avLst/>
                <a:gdLst>
                  <a:gd name="connsiteX0" fmla="*/ 0 w 137160"/>
                  <a:gd name="connsiteY0" fmla="*/ 0 h 396240"/>
                  <a:gd name="connsiteX1" fmla="*/ 137160 w 137160"/>
                  <a:gd name="connsiteY1" fmla="*/ 78105 h 396240"/>
                  <a:gd name="connsiteX2" fmla="*/ 131445 w 137160"/>
                  <a:gd name="connsiteY2" fmla="*/ 396240 h 396240"/>
                  <a:gd name="connsiteX3" fmla="*/ 0 w 137160"/>
                  <a:gd name="connsiteY3" fmla="*/ 316230 h 396240"/>
                  <a:gd name="connsiteX4" fmla="*/ 0 w 137160"/>
                  <a:gd name="connsiteY4" fmla="*/ 0 h 396240"/>
                  <a:gd name="connsiteX0" fmla="*/ 0 w 137160"/>
                  <a:gd name="connsiteY0" fmla="*/ 0 h 396240"/>
                  <a:gd name="connsiteX1" fmla="*/ 137160 w 137160"/>
                  <a:gd name="connsiteY1" fmla="*/ 78105 h 396240"/>
                  <a:gd name="connsiteX2" fmla="*/ 135255 w 137160"/>
                  <a:gd name="connsiteY2" fmla="*/ 396240 h 396240"/>
                  <a:gd name="connsiteX3" fmla="*/ 0 w 137160"/>
                  <a:gd name="connsiteY3" fmla="*/ 316230 h 396240"/>
                  <a:gd name="connsiteX4" fmla="*/ 0 w 137160"/>
                  <a:gd name="connsiteY4" fmla="*/ 0 h 396240"/>
                  <a:gd name="connsiteX0" fmla="*/ 0 w 137671"/>
                  <a:gd name="connsiteY0" fmla="*/ 0 h 396240"/>
                  <a:gd name="connsiteX1" fmla="*/ 137160 w 137671"/>
                  <a:gd name="connsiteY1" fmla="*/ 78105 h 396240"/>
                  <a:gd name="connsiteX2" fmla="*/ 135255 w 137671"/>
                  <a:gd name="connsiteY2" fmla="*/ 396240 h 396240"/>
                  <a:gd name="connsiteX3" fmla="*/ 0 w 137671"/>
                  <a:gd name="connsiteY3" fmla="*/ 316230 h 396240"/>
                  <a:gd name="connsiteX4" fmla="*/ 0 w 137671"/>
                  <a:gd name="connsiteY4" fmla="*/ 0 h 396240"/>
                  <a:gd name="connsiteX0" fmla="*/ 0 w 137160"/>
                  <a:gd name="connsiteY0" fmla="*/ 0 h 396240"/>
                  <a:gd name="connsiteX1" fmla="*/ 137160 w 137160"/>
                  <a:gd name="connsiteY1" fmla="*/ 78105 h 396240"/>
                  <a:gd name="connsiteX2" fmla="*/ 135255 w 137160"/>
                  <a:gd name="connsiteY2" fmla="*/ 396240 h 396240"/>
                  <a:gd name="connsiteX3" fmla="*/ 0 w 137160"/>
                  <a:gd name="connsiteY3" fmla="*/ 316230 h 396240"/>
                  <a:gd name="connsiteX4" fmla="*/ 0 w 137160"/>
                  <a:gd name="connsiteY4" fmla="*/ 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" h="396240">
                    <a:moveTo>
                      <a:pt x="0" y="0"/>
                    </a:moveTo>
                    <a:lnTo>
                      <a:pt x="137160" y="78105"/>
                    </a:lnTo>
                    <a:cubicBezTo>
                      <a:pt x="134620" y="399415"/>
                      <a:pt x="139700" y="74930"/>
                      <a:pt x="135255" y="396240"/>
                    </a:cubicBezTo>
                    <a:lnTo>
                      <a:pt x="0" y="316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D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75946" y="5296440"/>
                <a:ext cx="121920" cy="394335"/>
              </a:xfrm>
              <a:custGeom>
                <a:avLst/>
                <a:gdLst>
                  <a:gd name="connsiteX0" fmla="*/ 0 w 121920"/>
                  <a:gd name="connsiteY0" fmla="*/ 72390 h 394335"/>
                  <a:gd name="connsiteX1" fmla="*/ 121920 w 121920"/>
                  <a:gd name="connsiteY1" fmla="*/ 0 h 394335"/>
                  <a:gd name="connsiteX2" fmla="*/ 121920 w 121920"/>
                  <a:gd name="connsiteY2" fmla="*/ 327660 h 394335"/>
                  <a:gd name="connsiteX3" fmla="*/ 0 w 121920"/>
                  <a:gd name="connsiteY3" fmla="*/ 394335 h 394335"/>
                  <a:gd name="connsiteX4" fmla="*/ 0 w 121920"/>
                  <a:gd name="connsiteY4" fmla="*/ 72390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" h="394335">
                    <a:moveTo>
                      <a:pt x="0" y="72390"/>
                    </a:moveTo>
                    <a:lnTo>
                      <a:pt x="121920" y="0"/>
                    </a:lnTo>
                    <a:lnTo>
                      <a:pt x="121920" y="327660"/>
                    </a:lnTo>
                    <a:lnTo>
                      <a:pt x="0" y="394335"/>
                    </a:lnTo>
                    <a:lnTo>
                      <a:pt x="0" y="72390"/>
                    </a:lnTo>
                    <a:close/>
                  </a:path>
                </a:pathLst>
              </a:custGeom>
              <a:solidFill>
                <a:srgbClr val="898A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2241349" y="5216540"/>
                <a:ext cx="255270" cy="148590"/>
              </a:xfrm>
              <a:custGeom>
                <a:avLst/>
                <a:gdLst>
                  <a:gd name="connsiteX0" fmla="*/ 0 w 255270"/>
                  <a:gd name="connsiteY0" fmla="*/ 68580 h 140970"/>
                  <a:gd name="connsiteX1" fmla="*/ 133350 w 255270"/>
                  <a:gd name="connsiteY1" fmla="*/ 140970 h 140970"/>
                  <a:gd name="connsiteX2" fmla="*/ 255270 w 255270"/>
                  <a:gd name="connsiteY2" fmla="*/ 66675 h 140970"/>
                  <a:gd name="connsiteX3" fmla="*/ 137160 w 255270"/>
                  <a:gd name="connsiteY3" fmla="*/ 0 h 140970"/>
                  <a:gd name="connsiteX4" fmla="*/ 0 w 255270"/>
                  <a:gd name="connsiteY4" fmla="*/ 68580 h 140970"/>
                  <a:gd name="connsiteX0" fmla="*/ 0 w 255270"/>
                  <a:gd name="connsiteY0" fmla="*/ 76200 h 148590"/>
                  <a:gd name="connsiteX1" fmla="*/ 133350 w 255270"/>
                  <a:gd name="connsiteY1" fmla="*/ 148590 h 148590"/>
                  <a:gd name="connsiteX2" fmla="*/ 255270 w 255270"/>
                  <a:gd name="connsiteY2" fmla="*/ 74295 h 148590"/>
                  <a:gd name="connsiteX3" fmla="*/ 125730 w 255270"/>
                  <a:gd name="connsiteY3" fmla="*/ 0 h 148590"/>
                  <a:gd name="connsiteX4" fmla="*/ 0 w 255270"/>
                  <a:gd name="connsiteY4" fmla="*/ 76200 h 148590"/>
                  <a:gd name="connsiteX0" fmla="*/ 0 w 255270"/>
                  <a:gd name="connsiteY0" fmla="*/ 72390 h 144780"/>
                  <a:gd name="connsiteX1" fmla="*/ 133350 w 255270"/>
                  <a:gd name="connsiteY1" fmla="*/ 144780 h 144780"/>
                  <a:gd name="connsiteX2" fmla="*/ 255270 w 255270"/>
                  <a:gd name="connsiteY2" fmla="*/ 70485 h 144780"/>
                  <a:gd name="connsiteX3" fmla="*/ 121920 w 255270"/>
                  <a:gd name="connsiteY3" fmla="*/ 0 h 144780"/>
                  <a:gd name="connsiteX4" fmla="*/ 0 w 255270"/>
                  <a:gd name="connsiteY4" fmla="*/ 72390 h 144780"/>
                  <a:gd name="connsiteX0" fmla="*/ 0 w 255270"/>
                  <a:gd name="connsiteY0" fmla="*/ 76200 h 148590"/>
                  <a:gd name="connsiteX1" fmla="*/ 133350 w 255270"/>
                  <a:gd name="connsiteY1" fmla="*/ 148590 h 148590"/>
                  <a:gd name="connsiteX2" fmla="*/ 255270 w 255270"/>
                  <a:gd name="connsiteY2" fmla="*/ 74295 h 148590"/>
                  <a:gd name="connsiteX3" fmla="*/ 129540 w 255270"/>
                  <a:gd name="connsiteY3" fmla="*/ 0 h 148590"/>
                  <a:gd name="connsiteX4" fmla="*/ 0 w 255270"/>
                  <a:gd name="connsiteY4" fmla="*/ 76200 h 1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270" h="148590">
                    <a:moveTo>
                      <a:pt x="0" y="76200"/>
                    </a:moveTo>
                    <a:lnTo>
                      <a:pt x="133350" y="148590"/>
                    </a:lnTo>
                    <a:lnTo>
                      <a:pt x="255270" y="74295"/>
                    </a:lnTo>
                    <a:lnTo>
                      <a:pt x="129540" y="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EFE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1265978" y="4345009"/>
                <a:ext cx="1247563" cy="912596"/>
                <a:chOff x="2241208" y="4783631"/>
                <a:chExt cx="1247563" cy="912596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2241208" y="4783631"/>
                  <a:ext cx="1247563" cy="912596"/>
                  <a:chOff x="2323446" y="4571279"/>
                  <a:chExt cx="1247563" cy="912596"/>
                </a:xfrm>
              </p:grpSpPr>
              <p:sp>
                <p:nvSpPr>
                  <p:cNvPr id="54" name="Freeform 53"/>
                  <p:cNvSpPr/>
                  <p:nvPr/>
                </p:nvSpPr>
                <p:spPr>
                  <a:xfrm>
                    <a:off x="2325139" y="4571279"/>
                    <a:ext cx="1245870" cy="902970"/>
                  </a:xfrm>
                  <a:custGeom>
                    <a:avLst/>
                    <a:gdLst>
                      <a:gd name="connsiteX0" fmla="*/ 1905 w 1245870"/>
                      <a:gd name="connsiteY0" fmla="*/ 241935 h 902970"/>
                      <a:gd name="connsiteX1" fmla="*/ 424815 w 1245870"/>
                      <a:gd name="connsiteY1" fmla="*/ 0 h 902970"/>
                      <a:gd name="connsiteX2" fmla="*/ 491490 w 1245870"/>
                      <a:gd name="connsiteY2" fmla="*/ 112395 h 902970"/>
                      <a:gd name="connsiteX3" fmla="*/ 556260 w 1245870"/>
                      <a:gd name="connsiteY3" fmla="*/ 81915 h 902970"/>
                      <a:gd name="connsiteX4" fmla="*/ 634365 w 1245870"/>
                      <a:gd name="connsiteY4" fmla="*/ 198120 h 902970"/>
                      <a:gd name="connsiteX5" fmla="*/ 695325 w 1245870"/>
                      <a:gd name="connsiteY5" fmla="*/ 161925 h 902970"/>
                      <a:gd name="connsiteX6" fmla="*/ 767715 w 1245870"/>
                      <a:gd name="connsiteY6" fmla="*/ 276225 h 902970"/>
                      <a:gd name="connsiteX7" fmla="*/ 824865 w 1245870"/>
                      <a:gd name="connsiteY7" fmla="*/ 241935 h 902970"/>
                      <a:gd name="connsiteX8" fmla="*/ 897255 w 1245870"/>
                      <a:gd name="connsiteY8" fmla="*/ 367665 h 902970"/>
                      <a:gd name="connsiteX9" fmla="*/ 965835 w 1245870"/>
                      <a:gd name="connsiteY9" fmla="*/ 318135 h 902970"/>
                      <a:gd name="connsiteX10" fmla="*/ 1038225 w 1245870"/>
                      <a:gd name="connsiteY10" fmla="*/ 447675 h 902970"/>
                      <a:gd name="connsiteX11" fmla="*/ 1106805 w 1245870"/>
                      <a:gd name="connsiteY11" fmla="*/ 411480 h 902970"/>
                      <a:gd name="connsiteX12" fmla="*/ 1245870 w 1245870"/>
                      <a:gd name="connsiteY12" fmla="*/ 649605 h 902970"/>
                      <a:gd name="connsiteX13" fmla="*/ 828675 w 1245870"/>
                      <a:gd name="connsiteY13" fmla="*/ 902970 h 902970"/>
                      <a:gd name="connsiteX14" fmla="*/ 0 w 1245870"/>
                      <a:gd name="connsiteY14" fmla="*/ 434340 h 902970"/>
                      <a:gd name="connsiteX15" fmla="*/ 1905 w 1245870"/>
                      <a:gd name="connsiteY15" fmla="*/ 241935 h 902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45870" h="902970">
                        <a:moveTo>
                          <a:pt x="1905" y="241935"/>
                        </a:moveTo>
                        <a:lnTo>
                          <a:pt x="424815" y="0"/>
                        </a:lnTo>
                        <a:lnTo>
                          <a:pt x="491490" y="112395"/>
                        </a:lnTo>
                        <a:lnTo>
                          <a:pt x="556260" y="81915"/>
                        </a:lnTo>
                        <a:lnTo>
                          <a:pt x="634365" y="198120"/>
                        </a:lnTo>
                        <a:lnTo>
                          <a:pt x="695325" y="161925"/>
                        </a:lnTo>
                        <a:lnTo>
                          <a:pt x="767715" y="276225"/>
                        </a:lnTo>
                        <a:lnTo>
                          <a:pt x="824865" y="241935"/>
                        </a:lnTo>
                        <a:lnTo>
                          <a:pt x="897255" y="367665"/>
                        </a:lnTo>
                        <a:lnTo>
                          <a:pt x="965835" y="318135"/>
                        </a:lnTo>
                        <a:lnTo>
                          <a:pt x="1038225" y="447675"/>
                        </a:lnTo>
                        <a:lnTo>
                          <a:pt x="1106805" y="411480"/>
                        </a:lnTo>
                        <a:lnTo>
                          <a:pt x="1245870" y="649605"/>
                        </a:lnTo>
                        <a:lnTo>
                          <a:pt x="828675" y="902970"/>
                        </a:lnTo>
                        <a:lnTo>
                          <a:pt x="0" y="434340"/>
                        </a:lnTo>
                        <a:lnTo>
                          <a:pt x="1905" y="241935"/>
                        </a:lnTo>
                        <a:close/>
                      </a:path>
                    </a:pathLst>
                  </a:custGeom>
                  <a:solidFill>
                    <a:srgbClr val="55575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Freeform 54"/>
                  <p:cNvSpPr/>
                  <p:nvPr/>
                </p:nvSpPr>
                <p:spPr>
                  <a:xfrm>
                    <a:off x="2323446" y="4815220"/>
                    <a:ext cx="826770" cy="668655"/>
                  </a:xfrm>
                  <a:custGeom>
                    <a:avLst/>
                    <a:gdLst>
                      <a:gd name="connsiteX0" fmla="*/ 0 w 826770"/>
                      <a:gd name="connsiteY0" fmla="*/ 0 h 668655"/>
                      <a:gd name="connsiteX1" fmla="*/ 1905 w 826770"/>
                      <a:gd name="connsiteY1" fmla="*/ 194310 h 668655"/>
                      <a:gd name="connsiteX2" fmla="*/ 826770 w 826770"/>
                      <a:gd name="connsiteY2" fmla="*/ 668655 h 668655"/>
                      <a:gd name="connsiteX3" fmla="*/ 822960 w 826770"/>
                      <a:gd name="connsiteY3" fmla="*/ 634365 h 668655"/>
                      <a:gd name="connsiteX4" fmla="*/ 687705 w 826770"/>
                      <a:gd name="connsiteY4" fmla="*/ 401955 h 668655"/>
                      <a:gd name="connsiteX5" fmla="*/ 683895 w 826770"/>
                      <a:gd name="connsiteY5" fmla="*/ 556260 h 668655"/>
                      <a:gd name="connsiteX6" fmla="*/ 552450 w 826770"/>
                      <a:gd name="connsiteY6" fmla="*/ 321945 h 668655"/>
                      <a:gd name="connsiteX7" fmla="*/ 550545 w 826770"/>
                      <a:gd name="connsiteY7" fmla="*/ 480060 h 668655"/>
                      <a:gd name="connsiteX8" fmla="*/ 419100 w 826770"/>
                      <a:gd name="connsiteY8" fmla="*/ 238125 h 668655"/>
                      <a:gd name="connsiteX9" fmla="*/ 415290 w 826770"/>
                      <a:gd name="connsiteY9" fmla="*/ 400050 h 668655"/>
                      <a:gd name="connsiteX10" fmla="*/ 281940 w 826770"/>
                      <a:gd name="connsiteY10" fmla="*/ 161925 h 668655"/>
                      <a:gd name="connsiteX11" fmla="*/ 280035 w 826770"/>
                      <a:gd name="connsiteY11" fmla="*/ 321945 h 668655"/>
                      <a:gd name="connsiteX12" fmla="*/ 148590 w 826770"/>
                      <a:gd name="connsiteY12" fmla="*/ 85725 h 668655"/>
                      <a:gd name="connsiteX13" fmla="*/ 144780 w 826770"/>
                      <a:gd name="connsiteY13" fmla="*/ 247650 h 668655"/>
                      <a:gd name="connsiteX14" fmla="*/ 0 w 826770"/>
                      <a:gd name="connsiteY14" fmla="*/ 0 h 668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826770" h="668655">
                        <a:moveTo>
                          <a:pt x="0" y="0"/>
                        </a:moveTo>
                        <a:lnTo>
                          <a:pt x="1905" y="194310"/>
                        </a:lnTo>
                        <a:lnTo>
                          <a:pt x="826770" y="668655"/>
                        </a:lnTo>
                        <a:lnTo>
                          <a:pt x="822960" y="634365"/>
                        </a:lnTo>
                        <a:lnTo>
                          <a:pt x="687705" y="401955"/>
                        </a:lnTo>
                        <a:lnTo>
                          <a:pt x="683895" y="556260"/>
                        </a:lnTo>
                        <a:lnTo>
                          <a:pt x="552450" y="321945"/>
                        </a:lnTo>
                        <a:lnTo>
                          <a:pt x="550545" y="480060"/>
                        </a:lnTo>
                        <a:lnTo>
                          <a:pt x="419100" y="238125"/>
                        </a:lnTo>
                        <a:lnTo>
                          <a:pt x="415290" y="400050"/>
                        </a:lnTo>
                        <a:lnTo>
                          <a:pt x="281940" y="161925"/>
                        </a:lnTo>
                        <a:lnTo>
                          <a:pt x="280035" y="321945"/>
                        </a:lnTo>
                        <a:lnTo>
                          <a:pt x="148590" y="85725"/>
                        </a:lnTo>
                        <a:lnTo>
                          <a:pt x="144780" y="2476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D3637"/>
                  </a:solidFill>
                  <a:ln w="6350">
                    <a:solidFill>
                      <a:srgbClr val="0F1A1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8" name="Straight Connector 57"/>
                <p:cNvCxnSpPr>
                  <a:stCxn id="55" idx="0"/>
                  <a:endCxn id="54" idx="1"/>
                </p:cNvCxnSpPr>
                <p:nvPr/>
              </p:nvCxnSpPr>
              <p:spPr>
                <a:xfrm flipV="1">
                  <a:off x="2241208" y="4783631"/>
                  <a:ext cx="426508" cy="24394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55" idx="12"/>
                  <a:endCxn id="54" idx="3"/>
                </p:cNvCxnSpPr>
                <p:nvPr/>
              </p:nvCxnSpPr>
              <p:spPr>
                <a:xfrm flipV="1">
                  <a:off x="2389798" y="4865546"/>
                  <a:ext cx="409363" cy="24775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5" idx="10"/>
                  <a:endCxn id="54" idx="5"/>
                </p:cNvCxnSpPr>
                <p:nvPr/>
              </p:nvCxnSpPr>
              <p:spPr>
                <a:xfrm flipV="1">
                  <a:off x="2523148" y="4945556"/>
                  <a:ext cx="415078" cy="24394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55" idx="8"/>
                  <a:endCxn id="54" idx="7"/>
                </p:cNvCxnSpPr>
                <p:nvPr/>
              </p:nvCxnSpPr>
              <p:spPr>
                <a:xfrm flipV="1">
                  <a:off x="2660308" y="5025566"/>
                  <a:ext cx="407458" cy="24013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>
                  <a:stCxn id="55" idx="6"/>
                  <a:endCxn id="54" idx="9"/>
                </p:cNvCxnSpPr>
                <p:nvPr/>
              </p:nvCxnSpPr>
              <p:spPr>
                <a:xfrm flipV="1">
                  <a:off x="2793658" y="5101766"/>
                  <a:ext cx="415078" cy="24775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55" idx="4"/>
                  <a:endCxn id="54" idx="11"/>
                </p:cNvCxnSpPr>
                <p:nvPr/>
              </p:nvCxnSpPr>
              <p:spPr>
                <a:xfrm flipV="1">
                  <a:off x="2928913" y="5195111"/>
                  <a:ext cx="420793" cy="234416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54" idx="13"/>
                  <a:endCxn id="54" idx="12"/>
                </p:cNvCxnSpPr>
                <p:nvPr/>
              </p:nvCxnSpPr>
              <p:spPr>
                <a:xfrm flipV="1">
                  <a:off x="3071576" y="5433236"/>
                  <a:ext cx="417195" cy="253365"/>
                </a:xfrm>
                <a:prstGeom prst="line">
                  <a:avLst/>
                </a:prstGeom>
                <a:ln w="28575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Can 48"/>
              <p:cNvSpPr/>
              <p:nvPr/>
            </p:nvSpPr>
            <p:spPr>
              <a:xfrm>
                <a:off x="2314048" y="4903434"/>
                <a:ext cx="134107" cy="414286"/>
              </a:xfrm>
              <a:prstGeom prst="can">
                <a:avLst>
                  <a:gd name="adj" fmla="val 42046"/>
                </a:avLst>
              </a:prstGeom>
              <a:solidFill>
                <a:srgbClr val="C2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330029" y="4557046"/>
                <a:ext cx="99454" cy="391328"/>
              </a:xfrm>
              <a:prstGeom prst="can">
                <a:avLst>
                  <a:gd name="adj" fmla="val 42046"/>
                </a:avLst>
              </a:prstGeom>
              <a:solidFill>
                <a:srgbClr val="C2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an 50"/>
              <p:cNvSpPr/>
              <p:nvPr/>
            </p:nvSpPr>
            <p:spPr>
              <a:xfrm>
                <a:off x="2341348" y="4350743"/>
                <a:ext cx="73006" cy="239174"/>
              </a:xfrm>
              <a:prstGeom prst="can">
                <a:avLst>
                  <a:gd name="adj" fmla="val 42046"/>
                </a:avLst>
              </a:prstGeom>
              <a:solidFill>
                <a:srgbClr val="C2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1512570" y="5134035"/>
                <a:ext cx="251460" cy="381000"/>
              </a:xfrm>
              <a:custGeom>
                <a:avLst/>
                <a:gdLst>
                  <a:gd name="connsiteX0" fmla="*/ 0 w 268605"/>
                  <a:gd name="connsiteY0" fmla="*/ 226695 h 381000"/>
                  <a:gd name="connsiteX1" fmla="*/ 266700 w 268605"/>
                  <a:gd name="connsiteY1" fmla="*/ 381000 h 381000"/>
                  <a:gd name="connsiteX2" fmla="*/ 268605 w 268605"/>
                  <a:gd name="connsiteY2" fmla="*/ 139065 h 381000"/>
                  <a:gd name="connsiteX3" fmla="*/ 22860 w 268605"/>
                  <a:gd name="connsiteY3" fmla="*/ 0 h 381000"/>
                  <a:gd name="connsiteX4" fmla="*/ 0 w 268605"/>
                  <a:gd name="connsiteY4" fmla="*/ 226695 h 381000"/>
                  <a:gd name="connsiteX0" fmla="*/ 0 w 245745"/>
                  <a:gd name="connsiteY0" fmla="*/ 240030 h 381000"/>
                  <a:gd name="connsiteX1" fmla="*/ 243840 w 245745"/>
                  <a:gd name="connsiteY1" fmla="*/ 381000 h 381000"/>
                  <a:gd name="connsiteX2" fmla="*/ 245745 w 245745"/>
                  <a:gd name="connsiteY2" fmla="*/ 139065 h 381000"/>
                  <a:gd name="connsiteX3" fmla="*/ 0 w 245745"/>
                  <a:gd name="connsiteY3" fmla="*/ 0 h 381000"/>
                  <a:gd name="connsiteX4" fmla="*/ 0 w 245745"/>
                  <a:gd name="connsiteY4" fmla="*/ 240030 h 381000"/>
                  <a:gd name="connsiteX0" fmla="*/ 0 w 251460"/>
                  <a:gd name="connsiteY0" fmla="*/ 238125 h 381000"/>
                  <a:gd name="connsiteX1" fmla="*/ 249555 w 251460"/>
                  <a:gd name="connsiteY1" fmla="*/ 381000 h 381000"/>
                  <a:gd name="connsiteX2" fmla="*/ 251460 w 251460"/>
                  <a:gd name="connsiteY2" fmla="*/ 139065 h 381000"/>
                  <a:gd name="connsiteX3" fmla="*/ 5715 w 251460"/>
                  <a:gd name="connsiteY3" fmla="*/ 0 h 381000"/>
                  <a:gd name="connsiteX4" fmla="*/ 0 w 251460"/>
                  <a:gd name="connsiteY4" fmla="*/ 238125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460" h="381000">
                    <a:moveTo>
                      <a:pt x="0" y="238125"/>
                    </a:moveTo>
                    <a:lnTo>
                      <a:pt x="249555" y="381000"/>
                    </a:lnTo>
                    <a:lnTo>
                      <a:pt x="251460" y="139065"/>
                    </a:lnTo>
                    <a:lnTo>
                      <a:pt x="5715" y="0"/>
                    </a:lnTo>
                    <a:lnTo>
                      <a:pt x="0" y="238125"/>
                    </a:lnTo>
                    <a:close/>
                  </a:path>
                </a:pathLst>
              </a:custGeom>
              <a:solidFill>
                <a:srgbClr val="5657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>
                <a:off x="1632585" y="5198551"/>
                <a:ext cx="0" cy="238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/>
              <p:cNvGrpSpPr/>
              <p:nvPr/>
            </p:nvGrpSpPr>
            <p:grpSpPr>
              <a:xfrm>
                <a:off x="1479232" y="4982054"/>
                <a:ext cx="85725" cy="125361"/>
                <a:chOff x="1479232" y="5433479"/>
                <a:chExt cx="85725" cy="125361"/>
              </a:xfrm>
            </p:grpSpPr>
            <p:sp>
              <p:nvSpPr>
                <p:cNvPr id="87" name="Freeform 86"/>
                <p:cNvSpPr/>
                <p:nvPr/>
              </p:nvSpPr>
              <p:spPr>
                <a:xfrm>
                  <a:off x="1479232" y="5435015"/>
                  <a:ext cx="85725" cy="123825"/>
                </a:xfrm>
                <a:custGeom>
                  <a:avLst/>
                  <a:gdLst>
                    <a:gd name="connsiteX0" fmla="*/ 0 w 85725"/>
                    <a:gd name="connsiteY0" fmla="*/ 0 h 123825"/>
                    <a:gd name="connsiteX1" fmla="*/ 85725 w 85725"/>
                    <a:gd name="connsiteY1" fmla="*/ 49530 h 123825"/>
                    <a:gd name="connsiteX2" fmla="*/ 83820 w 85725"/>
                    <a:gd name="connsiteY2" fmla="*/ 123825 h 123825"/>
                    <a:gd name="connsiteX3" fmla="*/ 0 w 85725"/>
                    <a:gd name="connsiteY3" fmla="*/ 70485 h 123825"/>
                    <a:gd name="connsiteX4" fmla="*/ 0 w 85725"/>
                    <a:gd name="connsiteY4" fmla="*/ 0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725" h="123825">
                      <a:moveTo>
                        <a:pt x="0" y="0"/>
                      </a:moveTo>
                      <a:lnTo>
                        <a:pt x="85725" y="49530"/>
                      </a:lnTo>
                      <a:lnTo>
                        <a:pt x="83820" y="123825"/>
                      </a:lnTo>
                      <a:lnTo>
                        <a:pt x="0" y="704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Connector 88"/>
                <p:cNvCxnSpPr/>
                <p:nvPr/>
              </p:nvCxnSpPr>
              <p:spPr>
                <a:xfrm flipH="1">
                  <a:off x="1520189" y="5433479"/>
                  <a:ext cx="623" cy="125361"/>
                </a:xfrm>
                <a:prstGeom prst="line">
                  <a:avLst/>
                </a:prstGeom>
                <a:ln>
                  <a:solidFill>
                    <a:srgbClr val="A1AC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1739988" y="5138910"/>
                <a:ext cx="85725" cy="125361"/>
                <a:chOff x="1479232" y="5433479"/>
                <a:chExt cx="85725" cy="125361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479232" y="5435015"/>
                  <a:ext cx="85725" cy="123825"/>
                </a:xfrm>
                <a:custGeom>
                  <a:avLst/>
                  <a:gdLst>
                    <a:gd name="connsiteX0" fmla="*/ 0 w 85725"/>
                    <a:gd name="connsiteY0" fmla="*/ 0 h 123825"/>
                    <a:gd name="connsiteX1" fmla="*/ 85725 w 85725"/>
                    <a:gd name="connsiteY1" fmla="*/ 49530 h 123825"/>
                    <a:gd name="connsiteX2" fmla="*/ 83820 w 85725"/>
                    <a:gd name="connsiteY2" fmla="*/ 123825 h 123825"/>
                    <a:gd name="connsiteX3" fmla="*/ 0 w 85725"/>
                    <a:gd name="connsiteY3" fmla="*/ 70485 h 123825"/>
                    <a:gd name="connsiteX4" fmla="*/ 0 w 85725"/>
                    <a:gd name="connsiteY4" fmla="*/ 0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725" h="123825">
                      <a:moveTo>
                        <a:pt x="0" y="0"/>
                      </a:moveTo>
                      <a:lnTo>
                        <a:pt x="85725" y="49530"/>
                      </a:lnTo>
                      <a:lnTo>
                        <a:pt x="83820" y="123825"/>
                      </a:lnTo>
                      <a:lnTo>
                        <a:pt x="0" y="704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520189" y="5433479"/>
                  <a:ext cx="623" cy="125361"/>
                </a:xfrm>
                <a:prstGeom prst="line">
                  <a:avLst/>
                </a:prstGeom>
                <a:ln>
                  <a:solidFill>
                    <a:srgbClr val="A1AC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Rectangle 99"/>
            <p:cNvSpPr/>
            <p:nvPr/>
          </p:nvSpPr>
          <p:spPr>
            <a:xfrm>
              <a:off x="904741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Factory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559479" y="4635129"/>
            <a:ext cx="1841943" cy="1516511"/>
            <a:chOff x="9559479" y="4635129"/>
            <a:chExt cx="1841943" cy="1516511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50078" y="4635129"/>
              <a:ext cx="888591" cy="685930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9559479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Home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7706055" y="4819301"/>
            <a:ext cx="1965619" cy="1332339"/>
            <a:chOff x="7706055" y="4819301"/>
            <a:chExt cx="1965619" cy="133233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675" y="4819301"/>
              <a:ext cx="642925" cy="458934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7706055" y="5751530"/>
              <a:ext cx="19656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Small shop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571803" y="4642844"/>
            <a:ext cx="1841943" cy="1508796"/>
            <a:chOff x="5758423" y="4642844"/>
            <a:chExt cx="1841943" cy="150879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077" y="4642844"/>
              <a:ext cx="1223499" cy="897715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5758423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Large store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171723" y="4652365"/>
            <a:ext cx="1841943" cy="1499275"/>
            <a:chOff x="3516970" y="4652365"/>
            <a:chExt cx="1841943" cy="1499275"/>
          </a:xfrm>
        </p:grpSpPr>
        <p:grpSp>
          <p:nvGrpSpPr>
            <p:cNvPr id="30" name="Group 29"/>
            <p:cNvGrpSpPr/>
            <p:nvPr/>
          </p:nvGrpSpPr>
          <p:grpSpPr>
            <a:xfrm>
              <a:off x="3776206" y="4652365"/>
              <a:ext cx="1501683" cy="1067285"/>
              <a:chOff x="4837261" y="4552090"/>
              <a:chExt cx="1913669" cy="1360094"/>
            </a:xfrm>
          </p:grpSpPr>
          <p:sp>
            <p:nvSpPr>
              <p:cNvPr id="31" name="Flowchart: Data 7"/>
              <p:cNvSpPr/>
              <p:nvPr/>
            </p:nvSpPr>
            <p:spPr>
              <a:xfrm rot="1149175" flipV="1">
                <a:off x="5252470" y="4588278"/>
                <a:ext cx="1498460" cy="88222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9041 w 10000"/>
                  <a:gd name="connsiteY3" fmla="*/ 8444 h 10000"/>
                  <a:gd name="connsiteX4" fmla="*/ 0 w 10000"/>
                  <a:gd name="connsiteY4" fmla="*/ 10000 h 10000"/>
                  <a:gd name="connsiteX0" fmla="*/ 0 w 10008"/>
                  <a:gd name="connsiteY0" fmla="*/ 10000 h 10000"/>
                  <a:gd name="connsiteX1" fmla="*/ 2000 w 10008"/>
                  <a:gd name="connsiteY1" fmla="*/ 0 h 10000"/>
                  <a:gd name="connsiteX2" fmla="*/ 10008 w 10008"/>
                  <a:gd name="connsiteY2" fmla="*/ 731 h 10000"/>
                  <a:gd name="connsiteX3" fmla="*/ 9041 w 10008"/>
                  <a:gd name="connsiteY3" fmla="*/ 8444 h 10000"/>
                  <a:gd name="connsiteX4" fmla="*/ 0 w 10008"/>
                  <a:gd name="connsiteY4" fmla="*/ 10000 h 10000"/>
                  <a:gd name="connsiteX0" fmla="*/ 0 w 10380"/>
                  <a:gd name="connsiteY0" fmla="*/ 10568 h 10568"/>
                  <a:gd name="connsiteX1" fmla="*/ 2372 w 10380"/>
                  <a:gd name="connsiteY1" fmla="*/ 0 h 10568"/>
                  <a:gd name="connsiteX2" fmla="*/ 10380 w 10380"/>
                  <a:gd name="connsiteY2" fmla="*/ 731 h 10568"/>
                  <a:gd name="connsiteX3" fmla="*/ 9413 w 10380"/>
                  <a:gd name="connsiteY3" fmla="*/ 8444 h 10568"/>
                  <a:gd name="connsiteX4" fmla="*/ 0 w 10380"/>
                  <a:gd name="connsiteY4" fmla="*/ 10568 h 10568"/>
                  <a:gd name="connsiteX0" fmla="*/ 0 w 10380"/>
                  <a:gd name="connsiteY0" fmla="*/ 9837 h 9837"/>
                  <a:gd name="connsiteX1" fmla="*/ 733 w 10380"/>
                  <a:gd name="connsiteY1" fmla="*/ 3941 h 9837"/>
                  <a:gd name="connsiteX2" fmla="*/ 10380 w 10380"/>
                  <a:gd name="connsiteY2" fmla="*/ 0 h 9837"/>
                  <a:gd name="connsiteX3" fmla="*/ 9413 w 10380"/>
                  <a:gd name="connsiteY3" fmla="*/ 7713 h 9837"/>
                  <a:gd name="connsiteX4" fmla="*/ 0 w 10380"/>
                  <a:gd name="connsiteY4" fmla="*/ 9837 h 9837"/>
                  <a:gd name="connsiteX0" fmla="*/ 0 w 10065"/>
                  <a:gd name="connsiteY0" fmla="*/ 11061 h 11061"/>
                  <a:gd name="connsiteX1" fmla="*/ 771 w 10065"/>
                  <a:gd name="connsiteY1" fmla="*/ 4006 h 11061"/>
                  <a:gd name="connsiteX2" fmla="*/ 10065 w 10065"/>
                  <a:gd name="connsiteY2" fmla="*/ 0 h 11061"/>
                  <a:gd name="connsiteX3" fmla="*/ 9133 w 10065"/>
                  <a:gd name="connsiteY3" fmla="*/ 7841 h 11061"/>
                  <a:gd name="connsiteX4" fmla="*/ 0 w 10065"/>
                  <a:gd name="connsiteY4" fmla="*/ 11061 h 11061"/>
                  <a:gd name="connsiteX0" fmla="*/ 0 w 10219"/>
                  <a:gd name="connsiteY0" fmla="*/ 11291 h 11291"/>
                  <a:gd name="connsiteX1" fmla="*/ 925 w 10219"/>
                  <a:gd name="connsiteY1" fmla="*/ 4006 h 11291"/>
                  <a:gd name="connsiteX2" fmla="*/ 10219 w 10219"/>
                  <a:gd name="connsiteY2" fmla="*/ 0 h 11291"/>
                  <a:gd name="connsiteX3" fmla="*/ 9287 w 10219"/>
                  <a:gd name="connsiteY3" fmla="*/ 7841 h 11291"/>
                  <a:gd name="connsiteX4" fmla="*/ 0 w 10219"/>
                  <a:gd name="connsiteY4" fmla="*/ 11291 h 11291"/>
                  <a:gd name="connsiteX0" fmla="*/ 0 w 10228"/>
                  <a:gd name="connsiteY0" fmla="*/ 10886 h 10886"/>
                  <a:gd name="connsiteX1" fmla="*/ 934 w 10228"/>
                  <a:gd name="connsiteY1" fmla="*/ 4006 h 10886"/>
                  <a:gd name="connsiteX2" fmla="*/ 10228 w 10228"/>
                  <a:gd name="connsiteY2" fmla="*/ 0 h 10886"/>
                  <a:gd name="connsiteX3" fmla="*/ 9296 w 10228"/>
                  <a:gd name="connsiteY3" fmla="*/ 7841 h 10886"/>
                  <a:gd name="connsiteX4" fmla="*/ 0 w 10228"/>
                  <a:gd name="connsiteY4" fmla="*/ 10886 h 10886"/>
                  <a:gd name="connsiteX0" fmla="*/ 0 w 10197"/>
                  <a:gd name="connsiteY0" fmla="*/ 11427 h 11427"/>
                  <a:gd name="connsiteX1" fmla="*/ 903 w 10197"/>
                  <a:gd name="connsiteY1" fmla="*/ 4006 h 11427"/>
                  <a:gd name="connsiteX2" fmla="*/ 10197 w 10197"/>
                  <a:gd name="connsiteY2" fmla="*/ 0 h 11427"/>
                  <a:gd name="connsiteX3" fmla="*/ 9265 w 10197"/>
                  <a:gd name="connsiteY3" fmla="*/ 7841 h 11427"/>
                  <a:gd name="connsiteX4" fmla="*/ 0 w 10197"/>
                  <a:gd name="connsiteY4" fmla="*/ 11427 h 11427"/>
                  <a:gd name="connsiteX0" fmla="*/ 0 w 10279"/>
                  <a:gd name="connsiteY0" fmla="*/ 11339 h 11339"/>
                  <a:gd name="connsiteX1" fmla="*/ 985 w 10279"/>
                  <a:gd name="connsiteY1" fmla="*/ 4006 h 11339"/>
                  <a:gd name="connsiteX2" fmla="*/ 10279 w 10279"/>
                  <a:gd name="connsiteY2" fmla="*/ 0 h 11339"/>
                  <a:gd name="connsiteX3" fmla="*/ 9347 w 10279"/>
                  <a:gd name="connsiteY3" fmla="*/ 7841 h 11339"/>
                  <a:gd name="connsiteX4" fmla="*/ 0 w 10279"/>
                  <a:gd name="connsiteY4" fmla="*/ 11339 h 11339"/>
                  <a:gd name="connsiteX0" fmla="*/ 0 w 10219"/>
                  <a:gd name="connsiteY0" fmla="*/ 11459 h 11459"/>
                  <a:gd name="connsiteX1" fmla="*/ 925 w 10219"/>
                  <a:gd name="connsiteY1" fmla="*/ 4006 h 11459"/>
                  <a:gd name="connsiteX2" fmla="*/ 10219 w 10219"/>
                  <a:gd name="connsiteY2" fmla="*/ 0 h 11459"/>
                  <a:gd name="connsiteX3" fmla="*/ 9287 w 10219"/>
                  <a:gd name="connsiteY3" fmla="*/ 7841 h 11459"/>
                  <a:gd name="connsiteX4" fmla="*/ 0 w 10219"/>
                  <a:gd name="connsiteY4" fmla="*/ 11459 h 11459"/>
                  <a:gd name="connsiteX0" fmla="*/ 0 w 10235"/>
                  <a:gd name="connsiteY0" fmla="*/ 11441 h 11441"/>
                  <a:gd name="connsiteX1" fmla="*/ 941 w 10235"/>
                  <a:gd name="connsiteY1" fmla="*/ 4006 h 11441"/>
                  <a:gd name="connsiteX2" fmla="*/ 10235 w 10235"/>
                  <a:gd name="connsiteY2" fmla="*/ 0 h 11441"/>
                  <a:gd name="connsiteX3" fmla="*/ 9303 w 10235"/>
                  <a:gd name="connsiteY3" fmla="*/ 7841 h 11441"/>
                  <a:gd name="connsiteX4" fmla="*/ 0 w 10235"/>
                  <a:gd name="connsiteY4" fmla="*/ 11441 h 11441"/>
                  <a:gd name="connsiteX0" fmla="*/ 0 w 10202"/>
                  <a:gd name="connsiteY0" fmla="*/ 11476 h 11476"/>
                  <a:gd name="connsiteX1" fmla="*/ 908 w 10202"/>
                  <a:gd name="connsiteY1" fmla="*/ 4006 h 11476"/>
                  <a:gd name="connsiteX2" fmla="*/ 10202 w 10202"/>
                  <a:gd name="connsiteY2" fmla="*/ 0 h 11476"/>
                  <a:gd name="connsiteX3" fmla="*/ 9270 w 10202"/>
                  <a:gd name="connsiteY3" fmla="*/ 7841 h 11476"/>
                  <a:gd name="connsiteX4" fmla="*/ 0 w 10202"/>
                  <a:gd name="connsiteY4" fmla="*/ 11476 h 11476"/>
                  <a:gd name="connsiteX0" fmla="*/ 0 w 10169"/>
                  <a:gd name="connsiteY0" fmla="*/ 11511 h 11511"/>
                  <a:gd name="connsiteX1" fmla="*/ 875 w 10169"/>
                  <a:gd name="connsiteY1" fmla="*/ 4006 h 11511"/>
                  <a:gd name="connsiteX2" fmla="*/ 10169 w 10169"/>
                  <a:gd name="connsiteY2" fmla="*/ 0 h 11511"/>
                  <a:gd name="connsiteX3" fmla="*/ 9237 w 10169"/>
                  <a:gd name="connsiteY3" fmla="*/ 7841 h 11511"/>
                  <a:gd name="connsiteX4" fmla="*/ 0 w 10169"/>
                  <a:gd name="connsiteY4" fmla="*/ 11511 h 11511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21 w 10153"/>
                  <a:gd name="connsiteY3" fmla="*/ 7841 h 11529"/>
                  <a:gd name="connsiteX4" fmla="*/ 0 w 10153"/>
                  <a:gd name="connsiteY4" fmla="*/ 11529 h 11529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70 w 10153"/>
                  <a:gd name="connsiteY3" fmla="*/ 7894 h 11529"/>
                  <a:gd name="connsiteX4" fmla="*/ 0 w 10153"/>
                  <a:gd name="connsiteY4" fmla="*/ 11529 h 11529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192 w 10153"/>
                  <a:gd name="connsiteY3" fmla="*/ 7818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31 w 10153"/>
                  <a:gd name="connsiteY3" fmla="*/ 7901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9763"/>
                  <a:gd name="connsiteY0" fmla="*/ 12362 h 15993"/>
                  <a:gd name="connsiteX1" fmla="*/ 859 w 9763"/>
                  <a:gd name="connsiteY1" fmla="*/ 4839 h 15993"/>
                  <a:gd name="connsiteX2" fmla="*/ 9763 w 9763"/>
                  <a:gd name="connsiteY2" fmla="*/ 0 h 15993"/>
                  <a:gd name="connsiteX3" fmla="*/ 9231 w 9763"/>
                  <a:gd name="connsiteY3" fmla="*/ 8734 h 15993"/>
                  <a:gd name="connsiteX4" fmla="*/ 4208 w 9763"/>
                  <a:gd name="connsiteY4" fmla="*/ 15993 h 15993"/>
                  <a:gd name="connsiteX5" fmla="*/ 0 w 9763"/>
                  <a:gd name="connsiteY5" fmla="*/ 12362 h 15993"/>
                  <a:gd name="connsiteX0" fmla="*/ 0 w 10020"/>
                  <a:gd name="connsiteY0" fmla="*/ 7730 h 10000"/>
                  <a:gd name="connsiteX1" fmla="*/ 880 w 10020"/>
                  <a:gd name="connsiteY1" fmla="*/ 3026 h 10000"/>
                  <a:gd name="connsiteX2" fmla="*/ 10000 w 10020"/>
                  <a:gd name="connsiteY2" fmla="*/ 0 h 10000"/>
                  <a:gd name="connsiteX3" fmla="*/ 9455 w 10020"/>
                  <a:gd name="connsiteY3" fmla="*/ 5461 h 10000"/>
                  <a:gd name="connsiteX4" fmla="*/ 4310 w 10020"/>
                  <a:gd name="connsiteY4" fmla="*/ 10000 h 10000"/>
                  <a:gd name="connsiteX5" fmla="*/ 0 w 10020"/>
                  <a:gd name="connsiteY5" fmla="*/ 773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20" h="10000">
                    <a:moveTo>
                      <a:pt x="0" y="7730"/>
                    </a:moveTo>
                    <a:lnTo>
                      <a:pt x="880" y="3026"/>
                    </a:lnTo>
                    <a:lnTo>
                      <a:pt x="10000" y="0"/>
                    </a:lnTo>
                    <a:cubicBezTo>
                      <a:pt x="10107" y="1895"/>
                      <a:pt x="9770" y="3814"/>
                      <a:pt x="9455" y="5461"/>
                    </a:cubicBezTo>
                    <a:cubicBezTo>
                      <a:pt x="7627" y="7171"/>
                      <a:pt x="6034" y="8687"/>
                      <a:pt x="4310" y="10000"/>
                    </a:cubicBezTo>
                    <a:lnTo>
                      <a:pt x="0" y="773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Data 7"/>
              <p:cNvSpPr/>
              <p:nvPr/>
            </p:nvSpPr>
            <p:spPr>
              <a:xfrm rot="1149175" flipV="1">
                <a:off x="4837261" y="4838956"/>
                <a:ext cx="1555208" cy="836272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9041 w 10000"/>
                  <a:gd name="connsiteY3" fmla="*/ 8444 h 10000"/>
                  <a:gd name="connsiteX4" fmla="*/ 0 w 10000"/>
                  <a:gd name="connsiteY4" fmla="*/ 10000 h 10000"/>
                  <a:gd name="connsiteX0" fmla="*/ 0 w 10008"/>
                  <a:gd name="connsiteY0" fmla="*/ 10000 h 10000"/>
                  <a:gd name="connsiteX1" fmla="*/ 2000 w 10008"/>
                  <a:gd name="connsiteY1" fmla="*/ 0 h 10000"/>
                  <a:gd name="connsiteX2" fmla="*/ 10008 w 10008"/>
                  <a:gd name="connsiteY2" fmla="*/ 731 h 10000"/>
                  <a:gd name="connsiteX3" fmla="*/ 9041 w 10008"/>
                  <a:gd name="connsiteY3" fmla="*/ 8444 h 10000"/>
                  <a:gd name="connsiteX4" fmla="*/ 0 w 10008"/>
                  <a:gd name="connsiteY4" fmla="*/ 10000 h 10000"/>
                  <a:gd name="connsiteX0" fmla="*/ 0 w 10380"/>
                  <a:gd name="connsiteY0" fmla="*/ 10568 h 10568"/>
                  <a:gd name="connsiteX1" fmla="*/ 2372 w 10380"/>
                  <a:gd name="connsiteY1" fmla="*/ 0 h 10568"/>
                  <a:gd name="connsiteX2" fmla="*/ 10380 w 10380"/>
                  <a:gd name="connsiteY2" fmla="*/ 731 h 10568"/>
                  <a:gd name="connsiteX3" fmla="*/ 9413 w 10380"/>
                  <a:gd name="connsiteY3" fmla="*/ 8444 h 10568"/>
                  <a:gd name="connsiteX4" fmla="*/ 0 w 10380"/>
                  <a:gd name="connsiteY4" fmla="*/ 10568 h 10568"/>
                  <a:gd name="connsiteX0" fmla="*/ 0 w 10380"/>
                  <a:gd name="connsiteY0" fmla="*/ 9837 h 9837"/>
                  <a:gd name="connsiteX1" fmla="*/ 733 w 10380"/>
                  <a:gd name="connsiteY1" fmla="*/ 3941 h 9837"/>
                  <a:gd name="connsiteX2" fmla="*/ 10380 w 10380"/>
                  <a:gd name="connsiteY2" fmla="*/ 0 h 9837"/>
                  <a:gd name="connsiteX3" fmla="*/ 9413 w 10380"/>
                  <a:gd name="connsiteY3" fmla="*/ 7713 h 9837"/>
                  <a:gd name="connsiteX4" fmla="*/ 0 w 10380"/>
                  <a:gd name="connsiteY4" fmla="*/ 9837 h 9837"/>
                  <a:gd name="connsiteX0" fmla="*/ 0 w 10065"/>
                  <a:gd name="connsiteY0" fmla="*/ 11061 h 11061"/>
                  <a:gd name="connsiteX1" fmla="*/ 771 w 10065"/>
                  <a:gd name="connsiteY1" fmla="*/ 4006 h 11061"/>
                  <a:gd name="connsiteX2" fmla="*/ 10065 w 10065"/>
                  <a:gd name="connsiteY2" fmla="*/ 0 h 11061"/>
                  <a:gd name="connsiteX3" fmla="*/ 9133 w 10065"/>
                  <a:gd name="connsiteY3" fmla="*/ 7841 h 11061"/>
                  <a:gd name="connsiteX4" fmla="*/ 0 w 10065"/>
                  <a:gd name="connsiteY4" fmla="*/ 11061 h 11061"/>
                  <a:gd name="connsiteX0" fmla="*/ 0 w 10219"/>
                  <a:gd name="connsiteY0" fmla="*/ 11291 h 11291"/>
                  <a:gd name="connsiteX1" fmla="*/ 925 w 10219"/>
                  <a:gd name="connsiteY1" fmla="*/ 4006 h 11291"/>
                  <a:gd name="connsiteX2" fmla="*/ 10219 w 10219"/>
                  <a:gd name="connsiteY2" fmla="*/ 0 h 11291"/>
                  <a:gd name="connsiteX3" fmla="*/ 9287 w 10219"/>
                  <a:gd name="connsiteY3" fmla="*/ 7841 h 11291"/>
                  <a:gd name="connsiteX4" fmla="*/ 0 w 10219"/>
                  <a:gd name="connsiteY4" fmla="*/ 11291 h 11291"/>
                  <a:gd name="connsiteX0" fmla="*/ 0 w 10228"/>
                  <a:gd name="connsiteY0" fmla="*/ 10886 h 10886"/>
                  <a:gd name="connsiteX1" fmla="*/ 934 w 10228"/>
                  <a:gd name="connsiteY1" fmla="*/ 4006 h 10886"/>
                  <a:gd name="connsiteX2" fmla="*/ 10228 w 10228"/>
                  <a:gd name="connsiteY2" fmla="*/ 0 h 10886"/>
                  <a:gd name="connsiteX3" fmla="*/ 9296 w 10228"/>
                  <a:gd name="connsiteY3" fmla="*/ 7841 h 10886"/>
                  <a:gd name="connsiteX4" fmla="*/ 0 w 10228"/>
                  <a:gd name="connsiteY4" fmla="*/ 10886 h 10886"/>
                  <a:gd name="connsiteX0" fmla="*/ 0 w 10197"/>
                  <a:gd name="connsiteY0" fmla="*/ 11427 h 11427"/>
                  <a:gd name="connsiteX1" fmla="*/ 903 w 10197"/>
                  <a:gd name="connsiteY1" fmla="*/ 4006 h 11427"/>
                  <a:gd name="connsiteX2" fmla="*/ 10197 w 10197"/>
                  <a:gd name="connsiteY2" fmla="*/ 0 h 11427"/>
                  <a:gd name="connsiteX3" fmla="*/ 9265 w 10197"/>
                  <a:gd name="connsiteY3" fmla="*/ 7841 h 11427"/>
                  <a:gd name="connsiteX4" fmla="*/ 0 w 10197"/>
                  <a:gd name="connsiteY4" fmla="*/ 11427 h 11427"/>
                  <a:gd name="connsiteX0" fmla="*/ 0 w 10279"/>
                  <a:gd name="connsiteY0" fmla="*/ 11339 h 11339"/>
                  <a:gd name="connsiteX1" fmla="*/ 985 w 10279"/>
                  <a:gd name="connsiteY1" fmla="*/ 4006 h 11339"/>
                  <a:gd name="connsiteX2" fmla="*/ 10279 w 10279"/>
                  <a:gd name="connsiteY2" fmla="*/ 0 h 11339"/>
                  <a:gd name="connsiteX3" fmla="*/ 9347 w 10279"/>
                  <a:gd name="connsiteY3" fmla="*/ 7841 h 11339"/>
                  <a:gd name="connsiteX4" fmla="*/ 0 w 10279"/>
                  <a:gd name="connsiteY4" fmla="*/ 11339 h 11339"/>
                  <a:gd name="connsiteX0" fmla="*/ 0 w 10219"/>
                  <a:gd name="connsiteY0" fmla="*/ 11459 h 11459"/>
                  <a:gd name="connsiteX1" fmla="*/ 925 w 10219"/>
                  <a:gd name="connsiteY1" fmla="*/ 4006 h 11459"/>
                  <a:gd name="connsiteX2" fmla="*/ 10219 w 10219"/>
                  <a:gd name="connsiteY2" fmla="*/ 0 h 11459"/>
                  <a:gd name="connsiteX3" fmla="*/ 9287 w 10219"/>
                  <a:gd name="connsiteY3" fmla="*/ 7841 h 11459"/>
                  <a:gd name="connsiteX4" fmla="*/ 0 w 10219"/>
                  <a:gd name="connsiteY4" fmla="*/ 11459 h 11459"/>
                  <a:gd name="connsiteX0" fmla="*/ 0 w 10235"/>
                  <a:gd name="connsiteY0" fmla="*/ 11441 h 11441"/>
                  <a:gd name="connsiteX1" fmla="*/ 941 w 10235"/>
                  <a:gd name="connsiteY1" fmla="*/ 4006 h 11441"/>
                  <a:gd name="connsiteX2" fmla="*/ 10235 w 10235"/>
                  <a:gd name="connsiteY2" fmla="*/ 0 h 11441"/>
                  <a:gd name="connsiteX3" fmla="*/ 9303 w 10235"/>
                  <a:gd name="connsiteY3" fmla="*/ 7841 h 11441"/>
                  <a:gd name="connsiteX4" fmla="*/ 0 w 10235"/>
                  <a:gd name="connsiteY4" fmla="*/ 11441 h 11441"/>
                  <a:gd name="connsiteX0" fmla="*/ 0 w 10202"/>
                  <a:gd name="connsiteY0" fmla="*/ 11476 h 11476"/>
                  <a:gd name="connsiteX1" fmla="*/ 908 w 10202"/>
                  <a:gd name="connsiteY1" fmla="*/ 4006 h 11476"/>
                  <a:gd name="connsiteX2" fmla="*/ 10202 w 10202"/>
                  <a:gd name="connsiteY2" fmla="*/ 0 h 11476"/>
                  <a:gd name="connsiteX3" fmla="*/ 9270 w 10202"/>
                  <a:gd name="connsiteY3" fmla="*/ 7841 h 11476"/>
                  <a:gd name="connsiteX4" fmla="*/ 0 w 10202"/>
                  <a:gd name="connsiteY4" fmla="*/ 11476 h 11476"/>
                  <a:gd name="connsiteX0" fmla="*/ 0 w 10169"/>
                  <a:gd name="connsiteY0" fmla="*/ 11511 h 11511"/>
                  <a:gd name="connsiteX1" fmla="*/ 875 w 10169"/>
                  <a:gd name="connsiteY1" fmla="*/ 4006 h 11511"/>
                  <a:gd name="connsiteX2" fmla="*/ 10169 w 10169"/>
                  <a:gd name="connsiteY2" fmla="*/ 0 h 11511"/>
                  <a:gd name="connsiteX3" fmla="*/ 9237 w 10169"/>
                  <a:gd name="connsiteY3" fmla="*/ 7841 h 11511"/>
                  <a:gd name="connsiteX4" fmla="*/ 0 w 10169"/>
                  <a:gd name="connsiteY4" fmla="*/ 11511 h 11511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21 w 10153"/>
                  <a:gd name="connsiteY3" fmla="*/ 7841 h 11529"/>
                  <a:gd name="connsiteX4" fmla="*/ 0 w 10153"/>
                  <a:gd name="connsiteY4" fmla="*/ 11529 h 11529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70 w 10153"/>
                  <a:gd name="connsiteY3" fmla="*/ 7894 h 11529"/>
                  <a:gd name="connsiteX4" fmla="*/ 0 w 10153"/>
                  <a:gd name="connsiteY4" fmla="*/ 11529 h 11529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192 w 10153"/>
                  <a:gd name="connsiteY3" fmla="*/ 7818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53" h="15160">
                    <a:moveTo>
                      <a:pt x="0" y="11529"/>
                    </a:moveTo>
                    <a:cubicBezTo>
                      <a:pt x="286" y="9021"/>
                      <a:pt x="573" y="6514"/>
                      <a:pt x="859" y="4006"/>
                    </a:cubicBezTo>
                    <a:lnTo>
                      <a:pt x="10153" y="0"/>
                    </a:lnTo>
                    <a:lnTo>
                      <a:pt x="9192" y="7818"/>
                    </a:lnTo>
                    <a:cubicBezTo>
                      <a:pt x="7407" y="10552"/>
                      <a:pt x="5891" y="13060"/>
                      <a:pt x="4208" y="15160"/>
                    </a:cubicBezTo>
                    <a:lnTo>
                      <a:pt x="0" y="11529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8"/>
              <p:cNvSpPr/>
              <p:nvPr/>
            </p:nvSpPr>
            <p:spPr>
              <a:xfrm>
                <a:off x="6211514" y="5210784"/>
                <a:ext cx="440690" cy="701400"/>
              </a:xfrm>
              <a:custGeom>
                <a:avLst/>
                <a:gdLst>
                  <a:gd name="connsiteX0" fmla="*/ 0 w 434340"/>
                  <a:gd name="connsiteY0" fmla="*/ 0 h 466450"/>
                  <a:gd name="connsiteX1" fmla="*/ 434340 w 434340"/>
                  <a:gd name="connsiteY1" fmla="*/ 0 h 466450"/>
                  <a:gd name="connsiteX2" fmla="*/ 434340 w 434340"/>
                  <a:gd name="connsiteY2" fmla="*/ 466450 h 466450"/>
                  <a:gd name="connsiteX3" fmla="*/ 0 w 434340"/>
                  <a:gd name="connsiteY3" fmla="*/ 466450 h 466450"/>
                  <a:gd name="connsiteX4" fmla="*/ 0 w 434340"/>
                  <a:gd name="connsiteY4" fmla="*/ 0 h 466450"/>
                  <a:gd name="connsiteX0" fmla="*/ 0 w 434340"/>
                  <a:gd name="connsiteY0" fmla="*/ 234950 h 701400"/>
                  <a:gd name="connsiteX1" fmla="*/ 434340 w 434340"/>
                  <a:gd name="connsiteY1" fmla="*/ 0 h 701400"/>
                  <a:gd name="connsiteX2" fmla="*/ 434340 w 434340"/>
                  <a:gd name="connsiteY2" fmla="*/ 701400 h 701400"/>
                  <a:gd name="connsiteX3" fmla="*/ 0 w 434340"/>
                  <a:gd name="connsiteY3" fmla="*/ 701400 h 701400"/>
                  <a:gd name="connsiteX4" fmla="*/ 0 w 434340"/>
                  <a:gd name="connsiteY4" fmla="*/ 234950 h 701400"/>
                  <a:gd name="connsiteX0" fmla="*/ 0 w 440690"/>
                  <a:gd name="connsiteY0" fmla="*/ 234950 h 701400"/>
                  <a:gd name="connsiteX1" fmla="*/ 434340 w 440690"/>
                  <a:gd name="connsiteY1" fmla="*/ 0 h 701400"/>
                  <a:gd name="connsiteX2" fmla="*/ 440690 w 440690"/>
                  <a:gd name="connsiteY2" fmla="*/ 447400 h 701400"/>
                  <a:gd name="connsiteX3" fmla="*/ 0 w 440690"/>
                  <a:gd name="connsiteY3" fmla="*/ 701400 h 701400"/>
                  <a:gd name="connsiteX4" fmla="*/ 0 w 440690"/>
                  <a:gd name="connsiteY4" fmla="*/ 234950 h 70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690" h="701400">
                    <a:moveTo>
                      <a:pt x="0" y="234950"/>
                    </a:moveTo>
                    <a:lnTo>
                      <a:pt x="434340" y="0"/>
                    </a:lnTo>
                    <a:cubicBezTo>
                      <a:pt x="436457" y="149133"/>
                      <a:pt x="438573" y="298267"/>
                      <a:pt x="440690" y="447400"/>
                    </a:cubicBezTo>
                    <a:lnTo>
                      <a:pt x="0" y="701400"/>
                    </a:lnTo>
                    <a:lnTo>
                      <a:pt x="0" y="2349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10"/>
              <p:cNvSpPr/>
              <p:nvPr/>
            </p:nvSpPr>
            <p:spPr>
              <a:xfrm>
                <a:off x="4954877" y="4552090"/>
                <a:ext cx="1095757" cy="267159"/>
              </a:xfrm>
              <a:custGeom>
                <a:avLst/>
                <a:gdLst>
                  <a:gd name="connsiteX0" fmla="*/ 0 w 659988"/>
                  <a:gd name="connsiteY0" fmla="*/ 0 h 279066"/>
                  <a:gd name="connsiteX1" fmla="*/ 659988 w 659988"/>
                  <a:gd name="connsiteY1" fmla="*/ 0 h 279066"/>
                  <a:gd name="connsiteX2" fmla="*/ 659988 w 659988"/>
                  <a:gd name="connsiteY2" fmla="*/ 279066 h 279066"/>
                  <a:gd name="connsiteX3" fmla="*/ 0 w 659988"/>
                  <a:gd name="connsiteY3" fmla="*/ 279066 h 279066"/>
                  <a:gd name="connsiteX4" fmla="*/ 0 w 659988"/>
                  <a:gd name="connsiteY4" fmla="*/ 0 h 279066"/>
                  <a:gd name="connsiteX0" fmla="*/ 0 w 671894"/>
                  <a:gd name="connsiteY0" fmla="*/ 0 h 302878"/>
                  <a:gd name="connsiteX1" fmla="*/ 659988 w 671894"/>
                  <a:gd name="connsiteY1" fmla="*/ 0 h 302878"/>
                  <a:gd name="connsiteX2" fmla="*/ 671894 w 671894"/>
                  <a:gd name="connsiteY2" fmla="*/ 302878 h 302878"/>
                  <a:gd name="connsiteX3" fmla="*/ 0 w 671894"/>
                  <a:gd name="connsiteY3" fmla="*/ 279066 h 302878"/>
                  <a:gd name="connsiteX4" fmla="*/ 0 w 671894"/>
                  <a:gd name="connsiteY4" fmla="*/ 0 h 302878"/>
                  <a:gd name="connsiteX0" fmla="*/ 0 w 1095757"/>
                  <a:gd name="connsiteY0" fmla="*/ 0 h 302878"/>
                  <a:gd name="connsiteX1" fmla="*/ 1095757 w 1095757"/>
                  <a:gd name="connsiteY1" fmla="*/ 64294 h 302878"/>
                  <a:gd name="connsiteX2" fmla="*/ 671894 w 1095757"/>
                  <a:gd name="connsiteY2" fmla="*/ 302878 h 302878"/>
                  <a:gd name="connsiteX3" fmla="*/ 0 w 1095757"/>
                  <a:gd name="connsiteY3" fmla="*/ 279066 h 302878"/>
                  <a:gd name="connsiteX4" fmla="*/ 0 w 1095757"/>
                  <a:gd name="connsiteY4" fmla="*/ 0 h 302878"/>
                  <a:gd name="connsiteX0" fmla="*/ 457200 w 1095757"/>
                  <a:gd name="connsiteY0" fmla="*/ 64293 h 238584"/>
                  <a:gd name="connsiteX1" fmla="*/ 1095757 w 1095757"/>
                  <a:gd name="connsiteY1" fmla="*/ 0 h 238584"/>
                  <a:gd name="connsiteX2" fmla="*/ 671894 w 1095757"/>
                  <a:gd name="connsiteY2" fmla="*/ 238584 h 238584"/>
                  <a:gd name="connsiteX3" fmla="*/ 0 w 1095757"/>
                  <a:gd name="connsiteY3" fmla="*/ 214772 h 238584"/>
                  <a:gd name="connsiteX4" fmla="*/ 457200 w 1095757"/>
                  <a:gd name="connsiteY4" fmla="*/ 64293 h 238584"/>
                  <a:gd name="connsiteX0" fmla="*/ 421481 w 1095757"/>
                  <a:gd name="connsiteY0" fmla="*/ 0 h 252872"/>
                  <a:gd name="connsiteX1" fmla="*/ 1095757 w 1095757"/>
                  <a:gd name="connsiteY1" fmla="*/ 14288 h 252872"/>
                  <a:gd name="connsiteX2" fmla="*/ 671894 w 1095757"/>
                  <a:gd name="connsiteY2" fmla="*/ 252872 h 252872"/>
                  <a:gd name="connsiteX3" fmla="*/ 0 w 1095757"/>
                  <a:gd name="connsiteY3" fmla="*/ 229060 h 252872"/>
                  <a:gd name="connsiteX4" fmla="*/ 421481 w 1095757"/>
                  <a:gd name="connsiteY4" fmla="*/ 0 h 252872"/>
                  <a:gd name="connsiteX0" fmla="*/ 423862 w 1095757"/>
                  <a:gd name="connsiteY0" fmla="*/ 0 h 257634"/>
                  <a:gd name="connsiteX1" fmla="*/ 1095757 w 1095757"/>
                  <a:gd name="connsiteY1" fmla="*/ 19050 h 257634"/>
                  <a:gd name="connsiteX2" fmla="*/ 671894 w 1095757"/>
                  <a:gd name="connsiteY2" fmla="*/ 257634 h 257634"/>
                  <a:gd name="connsiteX3" fmla="*/ 0 w 1095757"/>
                  <a:gd name="connsiteY3" fmla="*/ 233822 h 257634"/>
                  <a:gd name="connsiteX4" fmla="*/ 423862 w 1095757"/>
                  <a:gd name="connsiteY4" fmla="*/ 0 h 257634"/>
                  <a:gd name="connsiteX0" fmla="*/ 431006 w 1095757"/>
                  <a:gd name="connsiteY0" fmla="*/ 0 h 267159"/>
                  <a:gd name="connsiteX1" fmla="*/ 1095757 w 1095757"/>
                  <a:gd name="connsiteY1" fmla="*/ 28575 h 267159"/>
                  <a:gd name="connsiteX2" fmla="*/ 671894 w 1095757"/>
                  <a:gd name="connsiteY2" fmla="*/ 267159 h 267159"/>
                  <a:gd name="connsiteX3" fmla="*/ 0 w 1095757"/>
                  <a:gd name="connsiteY3" fmla="*/ 243347 h 267159"/>
                  <a:gd name="connsiteX4" fmla="*/ 431006 w 1095757"/>
                  <a:gd name="connsiteY4" fmla="*/ 0 h 267159"/>
                  <a:gd name="connsiteX0" fmla="*/ 431006 w 1095757"/>
                  <a:gd name="connsiteY0" fmla="*/ 0 h 267159"/>
                  <a:gd name="connsiteX1" fmla="*/ 1095757 w 1095757"/>
                  <a:gd name="connsiteY1" fmla="*/ 26194 h 267159"/>
                  <a:gd name="connsiteX2" fmla="*/ 671894 w 1095757"/>
                  <a:gd name="connsiteY2" fmla="*/ 267159 h 267159"/>
                  <a:gd name="connsiteX3" fmla="*/ 0 w 1095757"/>
                  <a:gd name="connsiteY3" fmla="*/ 243347 h 267159"/>
                  <a:gd name="connsiteX4" fmla="*/ 431006 w 1095757"/>
                  <a:gd name="connsiteY4" fmla="*/ 0 h 267159"/>
                  <a:gd name="connsiteX0" fmla="*/ 423862 w 1095757"/>
                  <a:gd name="connsiteY0" fmla="*/ 0 h 267159"/>
                  <a:gd name="connsiteX1" fmla="*/ 1095757 w 1095757"/>
                  <a:gd name="connsiteY1" fmla="*/ 26194 h 267159"/>
                  <a:gd name="connsiteX2" fmla="*/ 671894 w 1095757"/>
                  <a:gd name="connsiteY2" fmla="*/ 267159 h 267159"/>
                  <a:gd name="connsiteX3" fmla="*/ 0 w 1095757"/>
                  <a:gd name="connsiteY3" fmla="*/ 243347 h 267159"/>
                  <a:gd name="connsiteX4" fmla="*/ 423862 w 1095757"/>
                  <a:gd name="connsiteY4" fmla="*/ 0 h 26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757" h="267159">
                    <a:moveTo>
                      <a:pt x="423862" y="0"/>
                    </a:moveTo>
                    <a:lnTo>
                      <a:pt x="1095757" y="26194"/>
                    </a:lnTo>
                    <a:lnTo>
                      <a:pt x="671894" y="267159"/>
                    </a:lnTo>
                    <a:lnTo>
                      <a:pt x="0" y="243347"/>
                    </a:lnTo>
                    <a:lnTo>
                      <a:pt x="423862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11"/>
              <p:cNvSpPr/>
              <p:nvPr/>
            </p:nvSpPr>
            <p:spPr>
              <a:xfrm>
                <a:off x="5048699" y="4938005"/>
                <a:ext cx="1025948" cy="889943"/>
              </a:xfrm>
              <a:custGeom>
                <a:avLst/>
                <a:gdLst>
                  <a:gd name="connsiteX0" fmla="*/ 0 w 944880"/>
                  <a:gd name="connsiteY0" fmla="*/ 0 h 530375"/>
                  <a:gd name="connsiteX1" fmla="*/ 944880 w 944880"/>
                  <a:gd name="connsiteY1" fmla="*/ 0 h 530375"/>
                  <a:gd name="connsiteX2" fmla="*/ 944880 w 944880"/>
                  <a:gd name="connsiteY2" fmla="*/ 530375 h 530375"/>
                  <a:gd name="connsiteX3" fmla="*/ 0 w 944880"/>
                  <a:gd name="connsiteY3" fmla="*/ 530375 h 530375"/>
                  <a:gd name="connsiteX4" fmla="*/ 0 w 944880"/>
                  <a:gd name="connsiteY4" fmla="*/ 0 h 530375"/>
                  <a:gd name="connsiteX0" fmla="*/ 21431 w 944880"/>
                  <a:gd name="connsiteY0" fmla="*/ 0 h 849462"/>
                  <a:gd name="connsiteX1" fmla="*/ 944880 w 944880"/>
                  <a:gd name="connsiteY1" fmla="*/ 319087 h 849462"/>
                  <a:gd name="connsiteX2" fmla="*/ 944880 w 944880"/>
                  <a:gd name="connsiteY2" fmla="*/ 849462 h 849462"/>
                  <a:gd name="connsiteX3" fmla="*/ 0 w 944880"/>
                  <a:gd name="connsiteY3" fmla="*/ 849462 h 849462"/>
                  <a:gd name="connsiteX4" fmla="*/ 21431 w 944880"/>
                  <a:gd name="connsiteY4" fmla="*/ 0 h 849462"/>
                  <a:gd name="connsiteX0" fmla="*/ 21431 w 1035367"/>
                  <a:gd name="connsiteY0" fmla="*/ 0 h 849462"/>
                  <a:gd name="connsiteX1" fmla="*/ 1035367 w 1035367"/>
                  <a:gd name="connsiteY1" fmla="*/ 523875 h 849462"/>
                  <a:gd name="connsiteX2" fmla="*/ 944880 w 1035367"/>
                  <a:gd name="connsiteY2" fmla="*/ 849462 h 849462"/>
                  <a:gd name="connsiteX3" fmla="*/ 0 w 1035367"/>
                  <a:gd name="connsiteY3" fmla="*/ 849462 h 849462"/>
                  <a:gd name="connsiteX4" fmla="*/ 21431 w 1035367"/>
                  <a:gd name="connsiteY4" fmla="*/ 0 h 849462"/>
                  <a:gd name="connsiteX0" fmla="*/ 21431 w 1037748"/>
                  <a:gd name="connsiteY0" fmla="*/ 0 h 882799"/>
                  <a:gd name="connsiteX1" fmla="*/ 1035367 w 1037748"/>
                  <a:gd name="connsiteY1" fmla="*/ 523875 h 882799"/>
                  <a:gd name="connsiteX2" fmla="*/ 1037748 w 1037748"/>
                  <a:gd name="connsiteY2" fmla="*/ 882799 h 882799"/>
                  <a:gd name="connsiteX3" fmla="*/ 0 w 1037748"/>
                  <a:gd name="connsiteY3" fmla="*/ 849462 h 882799"/>
                  <a:gd name="connsiteX4" fmla="*/ 21431 w 1037748"/>
                  <a:gd name="connsiteY4" fmla="*/ 0 h 882799"/>
                  <a:gd name="connsiteX0" fmla="*/ 4763 w 1021080"/>
                  <a:gd name="connsiteY0" fmla="*/ 0 h 882799"/>
                  <a:gd name="connsiteX1" fmla="*/ 1018699 w 1021080"/>
                  <a:gd name="connsiteY1" fmla="*/ 523875 h 882799"/>
                  <a:gd name="connsiteX2" fmla="*/ 1021080 w 1021080"/>
                  <a:gd name="connsiteY2" fmla="*/ 882799 h 882799"/>
                  <a:gd name="connsiteX3" fmla="*/ 0 w 1021080"/>
                  <a:gd name="connsiteY3" fmla="*/ 347018 h 882799"/>
                  <a:gd name="connsiteX4" fmla="*/ 4763 w 1021080"/>
                  <a:gd name="connsiteY4" fmla="*/ 0 h 882799"/>
                  <a:gd name="connsiteX0" fmla="*/ 4763 w 1023461"/>
                  <a:gd name="connsiteY0" fmla="*/ 0 h 889943"/>
                  <a:gd name="connsiteX1" fmla="*/ 1018699 w 1023461"/>
                  <a:gd name="connsiteY1" fmla="*/ 523875 h 889943"/>
                  <a:gd name="connsiteX2" fmla="*/ 1023461 w 1023461"/>
                  <a:gd name="connsiteY2" fmla="*/ 889943 h 889943"/>
                  <a:gd name="connsiteX3" fmla="*/ 0 w 1023461"/>
                  <a:gd name="connsiteY3" fmla="*/ 347018 h 889943"/>
                  <a:gd name="connsiteX4" fmla="*/ 4763 w 1023461"/>
                  <a:gd name="connsiteY4" fmla="*/ 0 h 889943"/>
                  <a:gd name="connsiteX0" fmla="*/ 4763 w 1025948"/>
                  <a:gd name="connsiteY0" fmla="*/ 0 h 889943"/>
                  <a:gd name="connsiteX1" fmla="*/ 1025843 w 1025948"/>
                  <a:gd name="connsiteY1" fmla="*/ 531018 h 889943"/>
                  <a:gd name="connsiteX2" fmla="*/ 1023461 w 1025948"/>
                  <a:gd name="connsiteY2" fmla="*/ 889943 h 889943"/>
                  <a:gd name="connsiteX3" fmla="*/ 0 w 1025948"/>
                  <a:gd name="connsiteY3" fmla="*/ 347018 h 889943"/>
                  <a:gd name="connsiteX4" fmla="*/ 4763 w 1025948"/>
                  <a:gd name="connsiteY4" fmla="*/ 0 h 88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5948" h="889943">
                    <a:moveTo>
                      <a:pt x="4763" y="0"/>
                    </a:moveTo>
                    <a:lnTo>
                      <a:pt x="1025843" y="531018"/>
                    </a:lnTo>
                    <a:cubicBezTo>
                      <a:pt x="1026637" y="650659"/>
                      <a:pt x="1022667" y="770302"/>
                      <a:pt x="1023461" y="889943"/>
                    </a:cubicBezTo>
                    <a:lnTo>
                      <a:pt x="0" y="347018"/>
                    </a:lnTo>
                    <a:cubicBezTo>
                      <a:pt x="1588" y="231345"/>
                      <a:pt x="3175" y="115673"/>
                      <a:pt x="47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5048699" y="4983490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048699" y="5135891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048699" y="5033909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048699" y="5082412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048699" y="5188953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048699" y="5241399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Rectangle 103"/>
            <p:cNvSpPr/>
            <p:nvPr/>
          </p:nvSpPr>
          <p:spPr>
            <a:xfrm>
              <a:off x="3516970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Warehouse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Russia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576018"/>
            <a:chOff x="4412215" y="2238375"/>
            <a:chExt cx="2207357" cy="25760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352728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96298" y="2921578"/>
            <a:ext cx="1395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39087" y="2939406"/>
            <a:ext cx="1217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  <a:p>
            <a:pPr lvl="0"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solidFill>
            <a:schemeClr val="accent6">
              <a:lumMod val="60000"/>
              <a:lumOff val="40000"/>
            </a:schemeClr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46126" y="2983134"/>
            <a:ext cx="1002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en-US" sz="16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</a:t>
            </a:r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  <a:p>
            <a:pPr lvl="0" algn="ctr"/>
            <a:r>
              <a:rPr lang="en-US" sz="16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  <a:endParaRPr lang="en-US" sz="16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9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/>
      <p:bldP spid="17" grpId="0" animBg="1"/>
      <p:bldP spid="18" grpId="0"/>
      <p:bldP spid="7" grpId="0" animBg="1"/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1905</Words>
  <Application>Microsoft Office PowerPoint</Application>
  <PresentationFormat>Widescreen</PresentationFormat>
  <Paragraphs>533</Paragraphs>
  <Slides>33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 Light</vt:lpstr>
      <vt:lpstr>Arial</vt:lpstr>
      <vt:lpstr>Wingdings</vt:lpstr>
      <vt:lpstr>Roboto Black</vt:lpstr>
      <vt:lpstr>Roboto</vt:lpstr>
      <vt:lpstr>Consolas</vt:lpstr>
      <vt:lpstr>Calibri</vt:lpstr>
      <vt:lpstr>Office Theme</vt:lpstr>
      <vt:lpstr>Know Your Hardware: CPU Memory Hierarchy</vt:lpstr>
      <vt:lpstr>About me</vt:lpstr>
      <vt:lpstr>Performance Optimizations Rules</vt:lpstr>
      <vt:lpstr>Why Is Memory So Important?</vt:lpstr>
      <vt:lpstr>Is Memory Fast?</vt:lpstr>
      <vt:lpstr>Is Memory Fast?</vt:lpstr>
      <vt:lpstr>Is Memory Fast?</vt:lpstr>
      <vt:lpstr>Cache Hierarchy in Real Life</vt:lpstr>
      <vt:lpstr>Cache Hierarchy</vt:lpstr>
      <vt:lpstr>Cache Hierarchy In Action</vt:lpstr>
      <vt:lpstr>Cache Hierarchy In Action</vt:lpstr>
      <vt:lpstr>Cache Hierarchy</vt:lpstr>
      <vt:lpstr>Experiment: Defining Cache Hierarchy</vt:lpstr>
      <vt:lpstr>Experiment: Defining Cache Hierarchy</vt:lpstr>
      <vt:lpstr>Experiment: Defining Cache Hierarchy</vt:lpstr>
      <vt:lpstr>Multi-Core CPU</vt:lpstr>
      <vt:lpstr>Multi-Core CPU</vt:lpstr>
      <vt:lpstr>Experiment: Single-Core vs. Multi-Core</vt:lpstr>
      <vt:lpstr>Tip: Divide and Conquer</vt:lpstr>
      <vt:lpstr>Memory line</vt:lpstr>
      <vt:lpstr>Tip: Split Warm and Cold Data</vt:lpstr>
      <vt:lpstr>Tip: Dense Data Packing</vt:lpstr>
      <vt:lpstr>Pitfall: Split Atomic</vt:lpstr>
      <vt:lpstr>What Next?</vt:lpstr>
      <vt:lpstr>Many thanks!</vt:lpstr>
      <vt:lpstr>Pitfall: False Line Sharing </vt:lpstr>
      <vt:lpstr>Experiment: Sparse Access Pattern</vt:lpstr>
      <vt:lpstr>Experiment: Sparse Access Pattern</vt:lpstr>
      <vt:lpstr>Cache Structure</vt:lpstr>
      <vt:lpstr>Cache Structure</vt:lpstr>
      <vt:lpstr>What is going on with sparse patterns? </vt:lpstr>
      <vt:lpstr>Cache Hierarchy</vt:lpstr>
      <vt:lpstr>Cache Hierarchy in Multi-Core CPU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2019-04-23T14:37:15Z</dcterms:created>
  <dcterms:modified xsi:type="dcterms:W3CDTF">2019-04-23T14:38:17Z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d43408cf-723d-46de-a8c0-1a2f659f8b2d</vt:lpwstr>
  </property>
  <property fmtid="{D5CDD505-2E9C-101B-9397-08002B2CF9AE}" pid="3" name="CTP_TimeStamp">
    <vt:lpwstr>2019-04-23 14:38:07Z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